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Lst>
  <p:notesMasterIdLst>
    <p:notesMasterId r:id="rId31"/>
  </p:notesMasterIdLst>
  <p:sldIdLst>
    <p:sldId id="261" r:id="rId2"/>
    <p:sldId id="294" r:id="rId3"/>
    <p:sldId id="305" r:id="rId4"/>
    <p:sldId id="289" r:id="rId5"/>
    <p:sldId id="274" r:id="rId6"/>
    <p:sldId id="304" r:id="rId7"/>
    <p:sldId id="273" r:id="rId8"/>
    <p:sldId id="287" r:id="rId9"/>
    <p:sldId id="288" r:id="rId10"/>
    <p:sldId id="281" r:id="rId11"/>
    <p:sldId id="290" r:id="rId12"/>
    <p:sldId id="291" r:id="rId13"/>
    <p:sldId id="296" r:id="rId14"/>
    <p:sldId id="297" r:id="rId15"/>
    <p:sldId id="298" r:id="rId16"/>
    <p:sldId id="299" r:id="rId17"/>
    <p:sldId id="312" r:id="rId18"/>
    <p:sldId id="313" r:id="rId19"/>
    <p:sldId id="314" r:id="rId20"/>
    <p:sldId id="315" r:id="rId21"/>
    <p:sldId id="316" r:id="rId22"/>
    <p:sldId id="317" r:id="rId23"/>
    <p:sldId id="324" r:id="rId24"/>
    <p:sldId id="319" r:id="rId25"/>
    <p:sldId id="320" r:id="rId26"/>
    <p:sldId id="318" r:id="rId27"/>
    <p:sldId id="321" r:id="rId28"/>
    <p:sldId id="322" r:id="rId29"/>
    <p:sldId id="323" r:id="rId30"/>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4D67"/>
    <a:srgbClr val="D8C3AE"/>
    <a:srgbClr val="FF6600"/>
    <a:srgbClr val="990033"/>
    <a:srgbClr val="7363E3"/>
    <a:srgbClr val="FF70AD"/>
    <a:srgbClr val="FF9409"/>
    <a:srgbClr val="A0CC34"/>
    <a:srgbClr val="91B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42" autoAdjust="0"/>
    <p:restoredTop sz="94660"/>
  </p:normalViewPr>
  <p:slideViewPr>
    <p:cSldViewPr snapToGrid="0">
      <p:cViewPr varScale="1">
        <p:scale>
          <a:sx n="115" d="100"/>
          <a:sy n="115" d="100"/>
        </p:scale>
        <p:origin x="474" y="1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2021/10/29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extLst>
      <p:ext uri="{BB962C8B-B14F-4D97-AF65-F5344CB8AC3E}">
        <p14:creationId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extLst>
      <p:ext uri="{BB962C8B-B14F-4D97-AF65-F5344CB8AC3E}">
        <p14:creationId xmlns:p14="http://schemas.microsoft.com/office/powerpoint/2010/main" val="200472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a:t>
            </a:fld>
            <a:endParaRPr lang="zh-CN" altLang="en-US"/>
          </a:p>
        </p:txBody>
      </p:sp>
    </p:spTree>
    <p:extLst>
      <p:ext uri="{BB962C8B-B14F-4D97-AF65-F5344CB8AC3E}">
        <p14:creationId xmlns:p14="http://schemas.microsoft.com/office/powerpoint/2010/main" val="1753461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5</a:t>
            </a:fld>
            <a:endParaRPr lang="zh-CN" altLang="en-US"/>
          </a:p>
        </p:txBody>
      </p:sp>
    </p:spTree>
    <p:extLst>
      <p:ext uri="{BB962C8B-B14F-4D97-AF65-F5344CB8AC3E}">
        <p14:creationId xmlns:p14="http://schemas.microsoft.com/office/powerpoint/2010/main" val="3255537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7</a:t>
            </a:fld>
            <a:endParaRPr lang="zh-CN" altLang="en-US"/>
          </a:p>
        </p:txBody>
      </p:sp>
    </p:spTree>
    <p:extLst>
      <p:ext uri="{BB962C8B-B14F-4D97-AF65-F5344CB8AC3E}">
        <p14:creationId xmlns:p14="http://schemas.microsoft.com/office/powerpoint/2010/main" val="3934504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8</a:t>
            </a:fld>
            <a:endParaRPr lang="zh-CN" altLang="en-US"/>
          </a:p>
        </p:txBody>
      </p:sp>
    </p:spTree>
    <p:extLst>
      <p:ext uri="{BB962C8B-B14F-4D97-AF65-F5344CB8AC3E}">
        <p14:creationId xmlns:p14="http://schemas.microsoft.com/office/powerpoint/2010/main" val="5531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9</a:t>
            </a:fld>
            <a:endParaRPr lang="zh-CN" altLang="en-US"/>
          </a:p>
        </p:txBody>
      </p:sp>
    </p:spTree>
    <p:extLst>
      <p:ext uri="{BB962C8B-B14F-4D97-AF65-F5344CB8AC3E}">
        <p14:creationId xmlns:p14="http://schemas.microsoft.com/office/powerpoint/2010/main" val="2880038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10</a:t>
            </a:fld>
            <a:endParaRPr lang="zh-CN" altLang="en-US"/>
          </a:p>
        </p:txBody>
      </p:sp>
    </p:spTree>
    <p:extLst>
      <p:ext uri="{BB962C8B-B14F-4D97-AF65-F5344CB8AC3E}">
        <p14:creationId xmlns:p14="http://schemas.microsoft.com/office/powerpoint/2010/main" val="52015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11</a:t>
            </a:fld>
            <a:endParaRPr lang="zh-CN" altLang="en-US"/>
          </a:p>
        </p:txBody>
      </p:sp>
    </p:spTree>
    <p:extLst>
      <p:ext uri="{BB962C8B-B14F-4D97-AF65-F5344CB8AC3E}">
        <p14:creationId xmlns:p14="http://schemas.microsoft.com/office/powerpoint/2010/main" val="1241299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12</a:t>
            </a:fld>
            <a:endParaRPr lang="zh-CN" altLang="en-US"/>
          </a:p>
        </p:txBody>
      </p:sp>
    </p:spTree>
    <p:extLst>
      <p:ext uri="{BB962C8B-B14F-4D97-AF65-F5344CB8AC3E}">
        <p14:creationId xmlns:p14="http://schemas.microsoft.com/office/powerpoint/2010/main" val="2387461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48955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96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786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3370638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a:extLst>
              <a:ext uri="{FF2B5EF4-FFF2-40B4-BE49-F238E27FC236}">
                <a16:creationId xmlns:a16="http://schemas.microsoft.com/office/drawing/2014/main" id="{7E344B9E-4235-4D99-9C68-220C40C5D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104" y="3378201"/>
            <a:ext cx="3842216" cy="3079542"/>
          </a:xfrm>
          <a:prstGeom prst="rect">
            <a:avLst/>
          </a:prstGeom>
        </p:spPr>
      </p:pic>
      <p:pic>
        <p:nvPicPr>
          <p:cNvPr id="326" name="图片 325">
            <a:extLst>
              <a:ext uri="{FF2B5EF4-FFF2-40B4-BE49-F238E27FC236}">
                <a16:creationId xmlns:a16="http://schemas.microsoft.com/office/drawing/2014/main" id="{17D90F82-D78F-42DD-9A56-9556F66F1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a:extLst>
              <a:ext uri="{FF2B5EF4-FFF2-40B4-BE49-F238E27FC236}">
                <a16:creationId xmlns:a16="http://schemas.microsoft.com/office/drawing/2014/main" id="{E189541B-B39E-4638-9D43-92944763B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pic>
        <p:nvPicPr>
          <p:cNvPr id="332" name="图片 331">
            <a:extLst>
              <a:ext uri="{FF2B5EF4-FFF2-40B4-BE49-F238E27FC236}">
                <a16:creationId xmlns:a16="http://schemas.microsoft.com/office/drawing/2014/main" id="{EB2DF17D-C5CC-49B2-8406-C457717141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183466"/>
            <a:ext cx="3068236" cy="3674533"/>
          </a:xfrm>
          <a:prstGeom prst="rect">
            <a:avLst/>
          </a:prstGeom>
        </p:spPr>
      </p:pic>
      <p:pic>
        <p:nvPicPr>
          <p:cNvPr id="334" name="图片 333">
            <a:extLst>
              <a:ext uri="{FF2B5EF4-FFF2-40B4-BE49-F238E27FC236}">
                <a16:creationId xmlns:a16="http://schemas.microsoft.com/office/drawing/2014/main" id="{C9CD878C-58EC-4B7C-8E16-E1C2A3C441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132307"/>
            <a:ext cx="1833548" cy="1725692"/>
          </a:xfrm>
          <a:prstGeom prst="rect">
            <a:avLst/>
          </a:prstGeom>
        </p:spPr>
      </p:pic>
      <p:pic>
        <p:nvPicPr>
          <p:cNvPr id="336" name="图片 335">
            <a:extLst>
              <a:ext uri="{FF2B5EF4-FFF2-40B4-BE49-F238E27FC236}">
                <a16:creationId xmlns:a16="http://schemas.microsoft.com/office/drawing/2014/main" id="{420F89D8-45EE-4E1E-9611-CC2B34129C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8400" y="5874695"/>
            <a:ext cx="4673599" cy="730871"/>
          </a:xfrm>
          <a:prstGeom prst="rect">
            <a:avLst/>
          </a:prstGeom>
        </p:spPr>
      </p:pic>
      <p:pic>
        <p:nvPicPr>
          <p:cNvPr id="338" name="图片 337">
            <a:extLst>
              <a:ext uri="{FF2B5EF4-FFF2-40B4-BE49-F238E27FC236}">
                <a16:creationId xmlns:a16="http://schemas.microsoft.com/office/drawing/2014/main" id="{B18620E4-EE9E-4014-9E5F-00D69CB5B687}"/>
              </a:ext>
            </a:extLst>
          </p:cNvPr>
          <p:cNvPicPr>
            <a:picLocks noChangeAspect="1"/>
          </p:cNvPicPr>
          <p:nvPr/>
        </p:nvPicPr>
        <p:blipFill rotWithShape="1">
          <a:blip r:embed="rId9">
            <a:extLst>
              <a:ext uri="{28A0092B-C50C-407E-A947-70E740481C1C}">
                <a14:useLocalDpi xmlns:a14="http://schemas.microsoft.com/office/drawing/2010/main" val="0"/>
              </a:ext>
            </a:extLst>
          </a:blip>
          <a:srcRect r="63291"/>
          <a:stretch/>
        </p:blipFill>
        <p:spPr>
          <a:xfrm>
            <a:off x="195770" y="237089"/>
            <a:ext cx="3461830" cy="1785066"/>
          </a:xfrm>
          <a:prstGeom prst="rect">
            <a:avLst/>
          </a:prstGeom>
        </p:spPr>
      </p:pic>
      <p:pic>
        <p:nvPicPr>
          <p:cNvPr id="342" name="图片 341">
            <a:extLst>
              <a:ext uri="{FF2B5EF4-FFF2-40B4-BE49-F238E27FC236}">
                <a16:creationId xmlns:a16="http://schemas.microsoft.com/office/drawing/2014/main" id="{8C4D4476-2B96-44B2-B380-773DF982CC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68503" y="5084773"/>
            <a:ext cx="4825912" cy="1658646"/>
          </a:xfrm>
          <a:prstGeom prst="rect">
            <a:avLst/>
          </a:prstGeom>
        </p:spPr>
      </p:pic>
      <p:pic>
        <p:nvPicPr>
          <p:cNvPr id="18" name="图片 337">
            <a:extLst>
              <a:ext uri="{FF2B5EF4-FFF2-40B4-BE49-F238E27FC236}">
                <a16:creationId xmlns:a16="http://schemas.microsoft.com/office/drawing/2014/main" id="{B18620E4-EE9E-4014-9E5F-00D69CB5B687}"/>
              </a:ext>
            </a:extLst>
          </p:cNvPr>
          <p:cNvPicPr>
            <a:picLocks noChangeAspect="1"/>
          </p:cNvPicPr>
          <p:nvPr/>
        </p:nvPicPr>
        <p:blipFill rotWithShape="1">
          <a:blip r:embed="rId9">
            <a:extLst>
              <a:ext uri="{28A0092B-C50C-407E-A947-70E740481C1C}">
                <a14:useLocalDpi xmlns:a14="http://schemas.microsoft.com/office/drawing/2010/main" val="0"/>
              </a:ext>
            </a:extLst>
          </a:blip>
          <a:srcRect l="77382"/>
          <a:stretch/>
        </p:blipFill>
        <p:spPr>
          <a:xfrm>
            <a:off x="10015402" y="163446"/>
            <a:ext cx="2132918" cy="1785066"/>
          </a:xfrm>
          <a:prstGeom prst="rect">
            <a:avLst/>
          </a:prstGeom>
        </p:spPr>
      </p:pic>
      <p:sp>
        <p:nvSpPr>
          <p:cNvPr id="19" name="TextBox 18"/>
          <p:cNvSpPr txBox="1"/>
          <p:nvPr/>
        </p:nvSpPr>
        <p:spPr>
          <a:xfrm>
            <a:off x="2274383" y="594376"/>
            <a:ext cx="8458200" cy="830997"/>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ỦY BAN NHÂN DÂN QUẬN PHÚ NHUẬN</a:t>
            </a:r>
          </a:p>
          <a:p>
            <a:pPr algn="ctr"/>
            <a:r>
              <a:rPr lang="en-US" sz="2400" b="1" dirty="0">
                <a:latin typeface="Times New Roman" panose="02020603050405020304" pitchFamily="18" charset="0"/>
                <a:cs typeface="Times New Roman" panose="02020603050405020304" pitchFamily="18" charset="0"/>
              </a:rPr>
              <a:t>TRƯỜNG TIỂU HỌC NGUYỄN ĐÌNH CHÍNH</a:t>
            </a:r>
          </a:p>
        </p:txBody>
      </p:sp>
      <p:sp>
        <p:nvSpPr>
          <p:cNvPr id="20" name="TextBox 19"/>
          <p:cNvSpPr txBox="1"/>
          <p:nvPr/>
        </p:nvSpPr>
        <p:spPr>
          <a:xfrm>
            <a:off x="1769012" y="2196916"/>
            <a:ext cx="8458200" cy="861774"/>
          </a:xfrm>
          <a:prstGeom prst="rect">
            <a:avLst/>
          </a:prstGeom>
          <a:noFill/>
        </p:spPr>
        <p:txBody>
          <a:bodyPr wrap="square" rtlCol="0">
            <a:spAutoFit/>
          </a:bodyPr>
          <a:lstStyle/>
          <a:p>
            <a:pPr algn="ctr"/>
            <a:r>
              <a:rPr lang="en-US" sz="5000" b="1" dirty="0" err="1" smtClean="0">
                <a:solidFill>
                  <a:srgbClr val="FF0000"/>
                </a:solidFill>
                <a:latin typeface="Times New Roman" panose="02020603050405020304" pitchFamily="18" charset="0"/>
                <a:cs typeface="Times New Roman" panose="02020603050405020304" pitchFamily="18" charset="0"/>
              </a:rPr>
              <a:t>Môn</a:t>
            </a:r>
            <a:r>
              <a:rPr lang="en-US" sz="5000" b="1" dirty="0" smtClean="0">
                <a:solidFill>
                  <a:srgbClr val="FF0000"/>
                </a:solidFill>
                <a:latin typeface="Times New Roman" panose="02020603050405020304" pitchFamily="18" charset="0"/>
                <a:cs typeface="Times New Roman" panose="02020603050405020304" pitchFamily="18" charset="0"/>
              </a:rPr>
              <a:t>: </a:t>
            </a:r>
            <a:r>
              <a:rPr lang="en-US" sz="5000" b="1" dirty="0" err="1" smtClean="0">
                <a:solidFill>
                  <a:srgbClr val="FF0000"/>
                </a:solidFill>
                <a:latin typeface="Times New Roman" panose="02020603050405020304" pitchFamily="18" charset="0"/>
                <a:cs typeface="Times New Roman" panose="02020603050405020304" pitchFamily="18" charset="0"/>
              </a:rPr>
              <a:t>Tiếng</a:t>
            </a:r>
            <a:r>
              <a:rPr lang="en-US" sz="5000" b="1" dirty="0" smtClean="0">
                <a:solidFill>
                  <a:srgbClr val="FF0000"/>
                </a:solidFill>
                <a:latin typeface="Times New Roman" panose="02020603050405020304" pitchFamily="18" charset="0"/>
                <a:cs typeface="Times New Roman" panose="02020603050405020304" pitchFamily="18" charset="0"/>
              </a:rPr>
              <a:t> </a:t>
            </a:r>
            <a:r>
              <a:rPr lang="en-US" sz="5000" b="1" dirty="0" err="1" smtClean="0">
                <a:solidFill>
                  <a:srgbClr val="FF0000"/>
                </a:solidFill>
                <a:latin typeface="Times New Roman" panose="02020603050405020304" pitchFamily="18" charset="0"/>
                <a:cs typeface="Times New Roman" panose="02020603050405020304" pitchFamily="18" charset="0"/>
              </a:rPr>
              <a:t>Việt</a:t>
            </a:r>
            <a:r>
              <a:rPr lang="en-US" sz="5000" b="1" dirty="0" smtClean="0">
                <a:solidFill>
                  <a:srgbClr val="FF0000"/>
                </a:solidFill>
                <a:latin typeface="Times New Roman" panose="02020603050405020304" pitchFamily="18" charset="0"/>
                <a:cs typeface="Times New Roman" panose="02020603050405020304" pitchFamily="18" charset="0"/>
              </a:rPr>
              <a:t> </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Lớp</a:t>
            </a:r>
            <a:r>
              <a:rPr lang="en-US" sz="5000" b="1" dirty="0">
                <a:solidFill>
                  <a:srgbClr val="FF0000"/>
                </a:solidFill>
                <a:latin typeface="Times New Roman" panose="02020603050405020304" pitchFamily="18" charset="0"/>
                <a:cs typeface="Times New Roman" panose="02020603050405020304" pitchFamily="18" charset="0"/>
              </a:rPr>
              <a:t> 4</a:t>
            </a:r>
          </a:p>
        </p:txBody>
      </p:sp>
      <p:sp>
        <p:nvSpPr>
          <p:cNvPr id="21" name="TextBox 20"/>
          <p:cNvSpPr txBox="1"/>
          <p:nvPr/>
        </p:nvSpPr>
        <p:spPr>
          <a:xfrm>
            <a:off x="5007191" y="3307094"/>
            <a:ext cx="4724400" cy="707886"/>
          </a:xfrm>
          <a:prstGeom prst="rect">
            <a:avLst/>
          </a:prstGeom>
          <a:noFill/>
        </p:spPr>
        <p:txBody>
          <a:bodyPr wrap="square" rtlCol="0">
            <a:spAutoFit/>
          </a:bodyPr>
          <a:lstStyle/>
          <a:p>
            <a:r>
              <a:rPr lang="en-US" sz="4000" b="1" dirty="0" err="1">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Tuần</a:t>
            </a:r>
            <a:r>
              <a:rPr lang="en-US" sz="40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smtClean="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10</a:t>
            </a:r>
            <a:endParaRPr lang="en-US" sz="4000" b="1" dirty="0">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64072848"/>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extBox 362"/>
          <p:cNvSpPr txBox="1"/>
          <p:nvPr/>
        </p:nvSpPr>
        <p:spPr>
          <a:xfrm>
            <a:off x="0" y="0"/>
            <a:ext cx="12192000"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Đọc</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đoạn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văn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sau</a:t>
            </a:r>
            <a:r>
              <a:rPr lang="en-US" sz="3000" b="1" dirty="0" smtClean="0">
                <a:solidFill>
                  <a:srgbClr val="002060"/>
                </a:solidFill>
                <a:latin typeface="Times New Roman" panose="02020603050405020304" pitchFamily="18" charset="0"/>
                <a:cs typeface="Times New Roman" panose="02020603050405020304" pitchFamily="18" charset="0"/>
              </a:rPr>
              <a:t>:</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369" name="TextBox 368"/>
          <p:cNvSpPr txBox="1"/>
          <p:nvPr/>
        </p:nvSpPr>
        <p:spPr>
          <a:xfrm>
            <a:off x="0" y="553998"/>
            <a:ext cx="12192000" cy="2862322"/>
          </a:xfrm>
          <a:prstGeom prst="rect">
            <a:avLst/>
          </a:prstGeom>
          <a:noFill/>
        </p:spPr>
        <p:txBody>
          <a:bodyPr wrap="square" rtlCol="0">
            <a:spAutoFit/>
          </a:bodyPr>
          <a:lstStyle/>
          <a:p>
            <a:pPr algn="just"/>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Dưới </a:t>
            </a:r>
            <a:r>
              <a:rPr lang="vi-VN" sz="3000" dirty="0">
                <a:latin typeface="Times New Roman" panose="02020603050405020304" pitchFamily="18" charset="0"/>
                <a:cs typeface="Times New Roman" panose="02020603050405020304" pitchFamily="18" charset="0"/>
              </a:rPr>
              <a:t>tầm cánh chú chuồn chuồn bây giờ là luỹ tre xanh rì rào trong gió, là bờ ao với những khóm khoai nước rung rinh. Rồi những </a:t>
            </a:r>
            <a:r>
              <a:rPr lang="vi-VN" sz="3000" dirty="0" smtClean="0">
                <a:latin typeface="Times New Roman" panose="02020603050405020304" pitchFamily="18" charset="0"/>
                <a:cs typeface="Times New Roman" panose="02020603050405020304" pitchFamily="18" charset="0"/>
              </a:rPr>
              <a:t>c</a:t>
            </a:r>
            <a:r>
              <a:rPr lang="en-US" sz="3000" dirty="0">
                <a:latin typeface="Times New Roman" panose="02020603050405020304" pitchFamily="18" charset="0"/>
                <a:cs typeface="Times New Roman" panose="02020603050405020304" pitchFamily="18" charset="0"/>
              </a:rPr>
              <a:t>ả</a:t>
            </a:r>
            <a:r>
              <a:rPr lang="vi-VN" sz="3000" dirty="0" smtClean="0">
                <a:latin typeface="Times New Roman" panose="02020603050405020304" pitchFamily="18" charset="0"/>
                <a:cs typeface="Times New Roman" panose="02020603050405020304" pitchFamily="18" charset="0"/>
              </a:rPr>
              <a:t>nh </a:t>
            </a:r>
            <a:r>
              <a:rPr lang="vi-VN" sz="3000" dirty="0">
                <a:latin typeface="Times New Roman" panose="02020603050405020304" pitchFamily="18" charset="0"/>
                <a:cs typeface="Times New Roman" panose="02020603050405020304" pitchFamily="18" charset="0"/>
              </a:rPr>
              <a:t>tuyệt đẹp của đất nước hiện ra: cánh đồng với những đàn trâu thung thăng gặm cỏ, dòng sông với những đoàn thuyền ngược xuôi. Còn trên tầng cao là đàn cò đang bay, là trời xanh trong và cao vút</a:t>
            </a:r>
            <a:r>
              <a:rPr lang="vi-VN" sz="3000" dirty="0" smtClean="0">
                <a:latin typeface="Times New Roman" panose="02020603050405020304" pitchFamily="18" charset="0"/>
                <a:cs typeface="Times New Roman" panose="02020603050405020304" pitchFamily="18" charset="0"/>
              </a:rPr>
              <a:t>.</a:t>
            </a:r>
            <a:endParaRPr lang="en-US" sz="3000" dirty="0" smtClean="0">
              <a:latin typeface="Times New Roman" panose="02020603050405020304" pitchFamily="18" charset="0"/>
              <a:cs typeface="Times New Roman" panose="02020603050405020304" pitchFamily="18" charset="0"/>
            </a:endParaRPr>
          </a:p>
          <a:p>
            <a:pPr algn="just"/>
            <a:r>
              <a:rPr lang="en-US" sz="3000" dirty="0" smtClean="0">
                <a:latin typeface="Times New Roman" panose="02020603050405020304" pitchFamily="18" charset="0"/>
                <a:cs typeface="Times New Roman" panose="02020603050405020304" pitchFamily="18" charset="0"/>
              </a:rPr>
              <a:t>                                                                                     Theo </a:t>
            </a:r>
            <a:r>
              <a:rPr lang="en-US" sz="3000" dirty="0" err="1" smtClean="0">
                <a:latin typeface="Times New Roman" panose="02020603050405020304" pitchFamily="18" charset="0"/>
                <a:cs typeface="Times New Roman" panose="02020603050405020304" pitchFamily="18" charset="0"/>
              </a:rPr>
              <a:t>Nguyễn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Thế</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Hội</a:t>
            </a:r>
            <a:endParaRPr lang="en-US" sz="3000" dirty="0">
              <a:latin typeface="Times New Roman" panose="02020603050405020304" pitchFamily="18" charset="0"/>
              <a:cs typeface="Times New Roman" panose="02020603050405020304" pitchFamily="18" charset="0"/>
            </a:endParaRPr>
          </a:p>
        </p:txBody>
      </p:sp>
      <p:sp>
        <p:nvSpPr>
          <p:cNvPr id="370" name="TextBox 369"/>
          <p:cNvSpPr txBox="1"/>
          <p:nvPr/>
        </p:nvSpPr>
        <p:spPr>
          <a:xfrm>
            <a:off x="80480" y="3416320"/>
            <a:ext cx="12192000" cy="1015663"/>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1/ </a:t>
            </a:r>
            <a:r>
              <a:rPr lang="en-US" sz="3000" b="1" dirty="0" err="1" smtClean="0">
                <a:solidFill>
                  <a:srgbClr val="002060"/>
                </a:solidFill>
                <a:latin typeface="Times New Roman" panose="02020603050405020304" pitchFamily="18" charset="0"/>
                <a:cs typeface="Times New Roman" panose="02020603050405020304" pitchFamily="18" charset="0"/>
              </a:rPr>
              <a:t>Tìm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trong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đoạn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văn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trên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những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tiếng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có</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mô</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cấu</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tạo</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như</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sau</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ứng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với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mỗi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mô</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tìm</a:t>
            </a:r>
            <a:r>
              <a:rPr lang="en-US" sz="3000" b="1" dirty="0" smtClean="0">
                <a:solidFill>
                  <a:srgbClr val="002060"/>
                </a:solidFill>
                <a:latin typeface="Times New Roman" panose="02020603050405020304" pitchFamily="18" charset="0"/>
                <a:cs typeface="Times New Roman" panose="02020603050405020304" pitchFamily="18" charset="0"/>
              </a:rPr>
              <a:t> 1 </a:t>
            </a:r>
            <a:r>
              <a:rPr lang="en-US" sz="3000" b="1" dirty="0" err="1" smtClean="0">
                <a:solidFill>
                  <a:srgbClr val="002060"/>
                </a:solidFill>
                <a:latin typeface="Times New Roman" panose="02020603050405020304" pitchFamily="18" charset="0"/>
                <a:cs typeface="Times New Roman" panose="02020603050405020304" pitchFamily="18" charset="0"/>
              </a:rPr>
              <a:t>tiếng</a:t>
            </a:r>
            <a:r>
              <a:rPr lang="en-US" sz="3000" b="1" dirty="0" smtClean="0">
                <a:solidFill>
                  <a:srgbClr val="002060"/>
                </a:solidFill>
                <a:latin typeface="Times New Roman" panose="02020603050405020304" pitchFamily="18" charset="0"/>
                <a:cs typeface="Times New Roman" panose="02020603050405020304" pitchFamily="18" charset="0"/>
              </a:rPr>
              <a:t>) :</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371" name="TextBox 370"/>
          <p:cNvSpPr txBox="1"/>
          <p:nvPr/>
        </p:nvSpPr>
        <p:spPr>
          <a:xfrm>
            <a:off x="450350" y="4431983"/>
            <a:ext cx="4686729" cy="553998"/>
          </a:xfrm>
          <a:prstGeom prst="rect">
            <a:avLst/>
          </a:prstGeom>
          <a:noFill/>
        </p:spPr>
        <p:txBody>
          <a:bodyPr wrap="square" rtlCol="0">
            <a:spAutoFit/>
          </a:bodyPr>
          <a:lstStyle/>
          <a:p>
            <a:pPr algn="just"/>
            <a:r>
              <a:rPr lang="en-US" sz="3000" dirty="0" smtClean="0">
                <a:solidFill>
                  <a:srgbClr val="002060"/>
                </a:solidFill>
                <a:latin typeface="Times New Roman" panose="02020603050405020304" pitchFamily="18" charset="0"/>
                <a:cs typeface="Times New Roman" panose="02020603050405020304" pitchFamily="18" charset="0"/>
              </a:rPr>
              <a:t>a) </a:t>
            </a:r>
            <a:r>
              <a:rPr lang="en-US" sz="3000" dirty="0" err="1" smtClean="0">
                <a:solidFill>
                  <a:srgbClr val="002060"/>
                </a:solidFill>
                <a:latin typeface="Times New Roman" panose="02020603050405020304" pitchFamily="18" charset="0"/>
                <a:cs typeface="Times New Roman" panose="02020603050405020304" pitchFamily="18" charset="0"/>
              </a:rPr>
              <a:t>Tiếng</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chỉ</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có</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vần</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và</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thanh</a:t>
            </a:r>
            <a:r>
              <a:rPr lang="en-US" sz="3000" dirty="0" smtClean="0">
                <a:solidFill>
                  <a:srgbClr val="002060"/>
                </a:solidFill>
                <a:latin typeface="Times New Roman" panose="02020603050405020304" pitchFamily="18" charset="0"/>
                <a:cs typeface="Times New Roman" panose="02020603050405020304" pitchFamily="18" charset="0"/>
              </a:rPr>
              <a:t>:</a:t>
            </a:r>
            <a:endParaRPr lang="en-US" sz="3000" dirty="0">
              <a:solidFill>
                <a:srgbClr val="002060"/>
              </a:solidFill>
              <a:latin typeface="Times New Roman" panose="02020603050405020304" pitchFamily="18" charset="0"/>
              <a:cs typeface="Times New Roman" panose="02020603050405020304" pitchFamily="18" charset="0"/>
            </a:endParaRPr>
          </a:p>
        </p:txBody>
      </p:sp>
      <p:sp>
        <p:nvSpPr>
          <p:cNvPr id="372" name="TextBox 371"/>
          <p:cNvSpPr txBox="1"/>
          <p:nvPr/>
        </p:nvSpPr>
        <p:spPr>
          <a:xfrm>
            <a:off x="450350" y="4985981"/>
            <a:ext cx="6001821" cy="553998"/>
          </a:xfrm>
          <a:prstGeom prst="rect">
            <a:avLst/>
          </a:prstGeom>
          <a:noFill/>
        </p:spPr>
        <p:txBody>
          <a:bodyPr wrap="square" rtlCol="0">
            <a:spAutoFit/>
          </a:bodyPr>
          <a:lstStyle/>
          <a:p>
            <a:pPr algn="just"/>
            <a:r>
              <a:rPr lang="en-US" sz="3000" dirty="0">
                <a:solidFill>
                  <a:srgbClr val="002060"/>
                </a:solidFill>
                <a:latin typeface="Times New Roman" panose="02020603050405020304" pitchFamily="18" charset="0"/>
                <a:cs typeface="Times New Roman" panose="02020603050405020304" pitchFamily="18" charset="0"/>
              </a:rPr>
              <a:t>b</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Tiếng</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có</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đủ</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âm</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đầu</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vần</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và</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thanh</a:t>
            </a:r>
            <a:r>
              <a:rPr lang="en-US" sz="3000" dirty="0" smtClean="0">
                <a:solidFill>
                  <a:srgbClr val="002060"/>
                </a:solidFill>
                <a:latin typeface="Times New Roman" panose="02020603050405020304" pitchFamily="18" charset="0"/>
                <a:cs typeface="Times New Roman" panose="02020603050405020304" pitchFamily="18" charset="0"/>
              </a:rPr>
              <a:t>:</a:t>
            </a:r>
            <a:endParaRPr lang="en-US" sz="3000" dirty="0">
              <a:solidFill>
                <a:srgbClr val="002060"/>
              </a:solidFill>
              <a:latin typeface="Times New Roman" panose="02020603050405020304" pitchFamily="18" charset="0"/>
              <a:cs typeface="Times New Roman" panose="02020603050405020304" pitchFamily="18" charset="0"/>
            </a:endParaRPr>
          </a:p>
        </p:txBody>
      </p:sp>
      <p:sp>
        <p:nvSpPr>
          <p:cNvPr id="373" name="TextBox 372"/>
          <p:cNvSpPr txBox="1"/>
          <p:nvPr/>
        </p:nvSpPr>
        <p:spPr>
          <a:xfrm>
            <a:off x="5044611" y="4404175"/>
            <a:ext cx="750013" cy="553998"/>
          </a:xfrm>
          <a:prstGeom prst="rect">
            <a:avLst/>
          </a:prstGeom>
          <a:noFill/>
        </p:spPr>
        <p:txBody>
          <a:bodyPr wrap="square" rtlCol="0">
            <a:spAutoFit/>
          </a:bodyPr>
          <a:lstStyle/>
          <a:p>
            <a:pPr algn="just"/>
            <a:r>
              <a:rPr lang="en-US" sz="3000" dirty="0" err="1" smtClean="0">
                <a:solidFill>
                  <a:srgbClr val="FF0000"/>
                </a:solidFill>
                <a:latin typeface="Times New Roman" panose="02020603050405020304" pitchFamily="18" charset="0"/>
                <a:cs typeface="Times New Roman" panose="02020603050405020304" pitchFamily="18" charset="0"/>
              </a:rPr>
              <a:t>ao</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374" name="TextBox 373"/>
          <p:cNvSpPr txBox="1"/>
          <p:nvPr/>
        </p:nvSpPr>
        <p:spPr>
          <a:xfrm>
            <a:off x="6286071" y="4958173"/>
            <a:ext cx="5539483" cy="553998"/>
          </a:xfrm>
          <a:prstGeom prst="rect">
            <a:avLst/>
          </a:prstGeom>
          <a:noFill/>
        </p:spPr>
        <p:txBody>
          <a:bodyPr wrap="square" rtlCol="0">
            <a:spAutoFit/>
          </a:bodyPr>
          <a:lstStyle/>
          <a:p>
            <a:pPr algn="just"/>
            <a:r>
              <a:rPr lang="en-US" sz="3000" dirty="0" err="1">
                <a:solidFill>
                  <a:srgbClr val="FF0000"/>
                </a:solidFill>
                <a:latin typeface="Times New Roman" panose="02020603050405020304" pitchFamily="18" charset="0"/>
                <a:cs typeface="Times New Roman" panose="02020603050405020304" pitchFamily="18" charset="0"/>
              </a:rPr>
              <a:t>c</a:t>
            </a:r>
            <a:r>
              <a:rPr lang="en-US" sz="3000" dirty="0" err="1" smtClean="0">
                <a:solidFill>
                  <a:srgbClr val="FF0000"/>
                </a:solidFill>
                <a:latin typeface="Times New Roman" panose="02020603050405020304" pitchFamily="18" charset="0"/>
                <a:cs typeface="Times New Roman" panose="02020603050405020304" pitchFamily="18" charset="0"/>
              </a:rPr>
              <a:t>ánh</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chú</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chuồn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lũy</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tre</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xanh</a:t>
            </a:r>
            <a:r>
              <a:rPr lang="en-US" sz="3000" dirty="0" smtClean="0">
                <a:solidFill>
                  <a:srgbClr val="FF0000"/>
                </a:solidFill>
                <a:latin typeface="Times New Roman" panose="02020603050405020304" pitchFamily="18" charset="0"/>
                <a:cs typeface="Times New Roman" panose="02020603050405020304" pitchFamily="18" charset="0"/>
              </a:rPr>
              <a:t>, … </a:t>
            </a:r>
            <a:endParaRPr lang="en-US"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491399"/>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0"/>
                                        </p:tgtEl>
                                        <p:attrNameLst>
                                          <p:attrName>style.visibility</p:attrName>
                                        </p:attrNameLst>
                                      </p:cBhvr>
                                      <p:to>
                                        <p:strVal val="visible"/>
                                      </p:to>
                                    </p:set>
                                    <p:anim calcmode="lin" valueType="num">
                                      <p:cBhvr additive="base">
                                        <p:cTn id="7" dur="500" fill="hold"/>
                                        <p:tgtEl>
                                          <p:spTgt spid="370"/>
                                        </p:tgtEl>
                                        <p:attrNameLst>
                                          <p:attrName>ppt_x</p:attrName>
                                        </p:attrNameLst>
                                      </p:cBhvr>
                                      <p:tavLst>
                                        <p:tav tm="0">
                                          <p:val>
                                            <p:strVal val="#ppt_x"/>
                                          </p:val>
                                        </p:tav>
                                        <p:tav tm="100000">
                                          <p:val>
                                            <p:strVal val="#ppt_x"/>
                                          </p:val>
                                        </p:tav>
                                      </p:tavLst>
                                    </p:anim>
                                    <p:anim calcmode="lin" valueType="num">
                                      <p:cBhvr additive="base">
                                        <p:cTn id="8" dur="500" fill="hold"/>
                                        <p:tgtEl>
                                          <p:spTgt spid="3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1"/>
                                        </p:tgtEl>
                                        <p:attrNameLst>
                                          <p:attrName>style.visibility</p:attrName>
                                        </p:attrNameLst>
                                      </p:cBhvr>
                                      <p:to>
                                        <p:strVal val="visible"/>
                                      </p:to>
                                    </p:set>
                                    <p:anim calcmode="lin" valueType="num">
                                      <p:cBhvr additive="base">
                                        <p:cTn id="11" dur="500" fill="hold"/>
                                        <p:tgtEl>
                                          <p:spTgt spid="371"/>
                                        </p:tgtEl>
                                        <p:attrNameLst>
                                          <p:attrName>ppt_x</p:attrName>
                                        </p:attrNameLst>
                                      </p:cBhvr>
                                      <p:tavLst>
                                        <p:tav tm="0">
                                          <p:val>
                                            <p:strVal val="#ppt_x"/>
                                          </p:val>
                                        </p:tav>
                                        <p:tav tm="100000">
                                          <p:val>
                                            <p:strVal val="#ppt_x"/>
                                          </p:val>
                                        </p:tav>
                                      </p:tavLst>
                                    </p:anim>
                                    <p:anim calcmode="lin" valueType="num">
                                      <p:cBhvr additive="base">
                                        <p:cTn id="12" dur="500" fill="hold"/>
                                        <p:tgtEl>
                                          <p:spTgt spid="37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2"/>
                                        </p:tgtEl>
                                        <p:attrNameLst>
                                          <p:attrName>style.visibility</p:attrName>
                                        </p:attrNameLst>
                                      </p:cBhvr>
                                      <p:to>
                                        <p:strVal val="visible"/>
                                      </p:to>
                                    </p:set>
                                    <p:anim calcmode="lin" valueType="num">
                                      <p:cBhvr additive="base">
                                        <p:cTn id="15" dur="500" fill="hold"/>
                                        <p:tgtEl>
                                          <p:spTgt spid="372"/>
                                        </p:tgtEl>
                                        <p:attrNameLst>
                                          <p:attrName>ppt_x</p:attrName>
                                        </p:attrNameLst>
                                      </p:cBhvr>
                                      <p:tavLst>
                                        <p:tav tm="0">
                                          <p:val>
                                            <p:strVal val="#ppt_x"/>
                                          </p:val>
                                        </p:tav>
                                        <p:tav tm="100000">
                                          <p:val>
                                            <p:strVal val="#ppt_x"/>
                                          </p:val>
                                        </p:tav>
                                      </p:tavLst>
                                    </p:anim>
                                    <p:anim calcmode="lin" valueType="num">
                                      <p:cBhvr additive="base">
                                        <p:cTn id="16" dur="500" fill="hold"/>
                                        <p:tgtEl>
                                          <p:spTgt spid="37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73"/>
                                        </p:tgtEl>
                                        <p:attrNameLst>
                                          <p:attrName>style.visibility</p:attrName>
                                        </p:attrNameLst>
                                      </p:cBhvr>
                                      <p:to>
                                        <p:strVal val="visible"/>
                                      </p:to>
                                    </p:set>
                                    <p:animEffect transition="in" filter="barn(inVertical)">
                                      <p:cBhvr>
                                        <p:cTn id="21" dur="500"/>
                                        <p:tgtEl>
                                          <p:spTgt spid="37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74"/>
                                        </p:tgtEl>
                                        <p:attrNameLst>
                                          <p:attrName>style.visibility</p:attrName>
                                        </p:attrNameLst>
                                      </p:cBhvr>
                                      <p:to>
                                        <p:strVal val="visible"/>
                                      </p:to>
                                    </p:set>
                                    <p:animEffect transition="in" filter="wipe(down)">
                                      <p:cBhvr>
                                        <p:cTn id="26" dur="5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0"/>
      <p:bldP spid="371" grpId="0"/>
      <p:bldP spid="372" grpId="0"/>
      <p:bldP spid="373" grpId="0"/>
      <p:bldP spid="3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extBox 362"/>
          <p:cNvSpPr txBox="1"/>
          <p:nvPr/>
        </p:nvSpPr>
        <p:spPr>
          <a:xfrm>
            <a:off x="0" y="0"/>
            <a:ext cx="12192000"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Đọc</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đoạn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văn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sau</a:t>
            </a:r>
            <a:r>
              <a:rPr lang="en-US" sz="3000" b="1" dirty="0" smtClean="0">
                <a:solidFill>
                  <a:srgbClr val="002060"/>
                </a:solidFill>
                <a:latin typeface="Times New Roman" panose="02020603050405020304" pitchFamily="18" charset="0"/>
                <a:cs typeface="Times New Roman" panose="02020603050405020304" pitchFamily="18" charset="0"/>
              </a:rPr>
              <a:t>:</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369" name="TextBox 368"/>
          <p:cNvSpPr txBox="1"/>
          <p:nvPr/>
        </p:nvSpPr>
        <p:spPr>
          <a:xfrm>
            <a:off x="0" y="553998"/>
            <a:ext cx="12192000" cy="2862322"/>
          </a:xfrm>
          <a:prstGeom prst="rect">
            <a:avLst/>
          </a:prstGeom>
          <a:noFill/>
        </p:spPr>
        <p:txBody>
          <a:bodyPr wrap="square" rtlCol="0">
            <a:spAutoFit/>
          </a:bodyPr>
          <a:lstStyle/>
          <a:p>
            <a:pPr algn="just"/>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Dưới </a:t>
            </a:r>
            <a:r>
              <a:rPr lang="vi-VN" sz="3000" dirty="0">
                <a:latin typeface="Times New Roman" panose="02020603050405020304" pitchFamily="18" charset="0"/>
                <a:cs typeface="Times New Roman" panose="02020603050405020304" pitchFamily="18" charset="0"/>
              </a:rPr>
              <a:t>tầm cánh chú chuồn chuồn bây giờ là luỹ tre xanh rì rào trong gió, là bờ ao với những khóm khoai nước rung rinh. Rồi những </a:t>
            </a:r>
            <a:r>
              <a:rPr lang="vi-VN" sz="3000" dirty="0" smtClean="0">
                <a:latin typeface="Times New Roman" panose="02020603050405020304" pitchFamily="18" charset="0"/>
                <a:cs typeface="Times New Roman" panose="02020603050405020304" pitchFamily="18" charset="0"/>
              </a:rPr>
              <a:t>c</a:t>
            </a:r>
            <a:r>
              <a:rPr lang="en-US" sz="3000" dirty="0">
                <a:latin typeface="Times New Roman" panose="02020603050405020304" pitchFamily="18" charset="0"/>
                <a:cs typeface="Times New Roman" panose="02020603050405020304" pitchFamily="18" charset="0"/>
              </a:rPr>
              <a:t>ả</a:t>
            </a:r>
            <a:r>
              <a:rPr lang="vi-VN" sz="3000" dirty="0" smtClean="0">
                <a:latin typeface="Times New Roman" panose="02020603050405020304" pitchFamily="18" charset="0"/>
                <a:cs typeface="Times New Roman" panose="02020603050405020304" pitchFamily="18" charset="0"/>
              </a:rPr>
              <a:t>nh </a:t>
            </a:r>
            <a:r>
              <a:rPr lang="vi-VN" sz="3000" dirty="0">
                <a:latin typeface="Times New Roman" panose="02020603050405020304" pitchFamily="18" charset="0"/>
                <a:cs typeface="Times New Roman" panose="02020603050405020304" pitchFamily="18" charset="0"/>
              </a:rPr>
              <a:t>tuyệt đẹp của đất nước hiện ra: cánh đồng với những đàn trâu thung thăng gặm cỏ, dòng sông với những đoàn thuyền ngược xuôi. Còn trên tầng cao là đàn cò đang bay, là trời xanh trong và cao vút</a:t>
            </a:r>
            <a:r>
              <a:rPr lang="vi-VN" sz="3000" dirty="0" smtClean="0">
                <a:latin typeface="Times New Roman" panose="02020603050405020304" pitchFamily="18" charset="0"/>
                <a:cs typeface="Times New Roman" panose="02020603050405020304" pitchFamily="18" charset="0"/>
              </a:rPr>
              <a:t>.</a:t>
            </a:r>
            <a:endParaRPr lang="en-US" sz="3000" dirty="0" smtClean="0">
              <a:latin typeface="Times New Roman" panose="02020603050405020304" pitchFamily="18" charset="0"/>
              <a:cs typeface="Times New Roman" panose="02020603050405020304" pitchFamily="18" charset="0"/>
            </a:endParaRPr>
          </a:p>
          <a:p>
            <a:pPr algn="just"/>
            <a:r>
              <a:rPr lang="en-US" sz="3000" dirty="0" smtClean="0">
                <a:latin typeface="Times New Roman" panose="02020603050405020304" pitchFamily="18" charset="0"/>
                <a:cs typeface="Times New Roman" panose="02020603050405020304" pitchFamily="18" charset="0"/>
              </a:rPr>
              <a:t>                                                                                     Theo </a:t>
            </a:r>
            <a:r>
              <a:rPr lang="en-US" sz="3000" dirty="0" err="1" smtClean="0">
                <a:latin typeface="Times New Roman" panose="02020603050405020304" pitchFamily="18" charset="0"/>
                <a:cs typeface="Times New Roman" panose="02020603050405020304" pitchFamily="18" charset="0"/>
              </a:rPr>
              <a:t>Nguyễn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Thế</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Hội</a:t>
            </a:r>
            <a:endParaRPr lang="en-US" sz="3000" dirty="0">
              <a:latin typeface="Times New Roman" panose="02020603050405020304" pitchFamily="18" charset="0"/>
              <a:cs typeface="Times New Roman" panose="02020603050405020304" pitchFamily="18" charset="0"/>
            </a:endParaRPr>
          </a:p>
        </p:txBody>
      </p:sp>
      <p:sp>
        <p:nvSpPr>
          <p:cNvPr id="370" name="TextBox 369"/>
          <p:cNvSpPr txBox="1"/>
          <p:nvPr/>
        </p:nvSpPr>
        <p:spPr>
          <a:xfrm>
            <a:off x="80480" y="3416320"/>
            <a:ext cx="12192000"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2/ </a:t>
            </a:r>
            <a:r>
              <a:rPr lang="en-US" sz="3000" b="1" dirty="0" err="1" smtClean="0">
                <a:solidFill>
                  <a:srgbClr val="002060"/>
                </a:solidFill>
                <a:latin typeface="Times New Roman" panose="02020603050405020304" pitchFamily="18" charset="0"/>
                <a:cs typeface="Times New Roman" panose="02020603050405020304" pitchFamily="18" charset="0"/>
              </a:rPr>
              <a:t>Tìm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trong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đoạn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văn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trên</a:t>
            </a:r>
            <a:r>
              <a:rPr lang="en-US" sz="3000" b="1" dirty="0" smtClean="0">
                <a:solidFill>
                  <a:srgbClr val="002060"/>
                </a:solidFill>
                <a:latin typeface="Times New Roman" panose="02020603050405020304" pitchFamily="18" charset="0"/>
                <a:cs typeface="Times New Roman" panose="02020603050405020304" pitchFamily="18" charset="0"/>
              </a:rPr>
              <a:t> :</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371" name="TextBox 370"/>
          <p:cNvSpPr txBox="1"/>
          <p:nvPr/>
        </p:nvSpPr>
        <p:spPr>
          <a:xfrm>
            <a:off x="450351" y="3966880"/>
            <a:ext cx="2035996" cy="553998"/>
          </a:xfrm>
          <a:prstGeom prst="rect">
            <a:avLst/>
          </a:prstGeom>
          <a:noFill/>
        </p:spPr>
        <p:txBody>
          <a:bodyPr wrap="square" rtlCol="0">
            <a:spAutoFit/>
          </a:bodyPr>
          <a:lstStyle/>
          <a:p>
            <a:pPr algn="just"/>
            <a:r>
              <a:rPr lang="en-US" sz="3000" dirty="0" smtClean="0">
                <a:solidFill>
                  <a:srgbClr val="002060"/>
                </a:solidFill>
                <a:latin typeface="Times New Roman" panose="02020603050405020304" pitchFamily="18" charset="0"/>
                <a:cs typeface="Times New Roman" panose="02020603050405020304" pitchFamily="18" charset="0"/>
              </a:rPr>
              <a:t>- 3 </a:t>
            </a:r>
            <a:r>
              <a:rPr lang="en-US" sz="3000" dirty="0" err="1" smtClean="0">
                <a:solidFill>
                  <a:srgbClr val="002060"/>
                </a:solidFill>
                <a:latin typeface="Times New Roman" panose="02020603050405020304" pitchFamily="18" charset="0"/>
                <a:cs typeface="Times New Roman" panose="02020603050405020304" pitchFamily="18" charset="0"/>
              </a:rPr>
              <a:t>từ</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đơn</a:t>
            </a:r>
            <a:r>
              <a:rPr lang="en-US" sz="3000" dirty="0" smtClean="0">
                <a:solidFill>
                  <a:srgbClr val="002060"/>
                </a:solidFill>
                <a:latin typeface="Times New Roman" panose="02020603050405020304" pitchFamily="18" charset="0"/>
                <a:cs typeface="Times New Roman" panose="02020603050405020304" pitchFamily="18" charset="0"/>
              </a:rPr>
              <a:t> : </a:t>
            </a:r>
            <a:endParaRPr lang="en-US" sz="3000" dirty="0">
              <a:solidFill>
                <a:srgbClr val="002060"/>
              </a:solidFill>
              <a:latin typeface="Times New Roman" panose="02020603050405020304" pitchFamily="18" charset="0"/>
              <a:cs typeface="Times New Roman" panose="02020603050405020304" pitchFamily="18" charset="0"/>
            </a:endParaRPr>
          </a:p>
        </p:txBody>
      </p:sp>
      <p:sp>
        <p:nvSpPr>
          <p:cNvPr id="373" name="TextBox 372"/>
          <p:cNvSpPr txBox="1"/>
          <p:nvPr/>
        </p:nvSpPr>
        <p:spPr>
          <a:xfrm>
            <a:off x="2486347" y="3946376"/>
            <a:ext cx="4392200" cy="553998"/>
          </a:xfrm>
          <a:prstGeom prst="rect">
            <a:avLst/>
          </a:prstGeom>
          <a:noFill/>
        </p:spPr>
        <p:txBody>
          <a:bodyPr wrap="square" rtlCol="0">
            <a:spAutoFit/>
          </a:bodyPr>
          <a:lstStyle/>
          <a:p>
            <a:pPr algn="just"/>
            <a:r>
              <a:rPr lang="en-US" sz="3000" dirty="0" err="1">
                <a:solidFill>
                  <a:srgbClr val="FF0000"/>
                </a:solidFill>
                <a:latin typeface="Times New Roman" panose="02020603050405020304" pitchFamily="18" charset="0"/>
                <a:cs typeface="Times New Roman" panose="02020603050405020304" pitchFamily="18" charset="0"/>
              </a:rPr>
              <a:t>d</a:t>
            </a:r>
            <a:r>
              <a:rPr lang="en-US" sz="3000" dirty="0" err="1" smtClean="0">
                <a:solidFill>
                  <a:srgbClr val="FF0000"/>
                </a:solidFill>
                <a:latin typeface="Times New Roman" panose="02020603050405020304" pitchFamily="18" charset="0"/>
                <a:cs typeface="Times New Roman" panose="02020603050405020304" pitchFamily="18" charset="0"/>
              </a:rPr>
              <a:t>ưới</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tầm</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cánh</a:t>
            </a:r>
            <a:r>
              <a:rPr lang="en-US" sz="3000" dirty="0" smtClean="0">
                <a:solidFill>
                  <a:srgbClr val="FF0000"/>
                </a:solidFill>
                <a:latin typeface="Times New Roman" panose="02020603050405020304" pitchFamily="18" charset="0"/>
                <a:cs typeface="Times New Roman" panose="02020603050405020304" pitchFamily="18" charset="0"/>
              </a:rPr>
              <a:t>, …..</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374" name="TextBox 373"/>
          <p:cNvSpPr txBox="1"/>
          <p:nvPr/>
        </p:nvSpPr>
        <p:spPr>
          <a:xfrm>
            <a:off x="2486347" y="4982544"/>
            <a:ext cx="7968464" cy="553998"/>
          </a:xfrm>
          <a:prstGeom prst="rect">
            <a:avLst/>
          </a:prstGeom>
          <a:noFill/>
        </p:spPr>
        <p:txBody>
          <a:bodyPr wrap="square" rtlCol="0">
            <a:spAutoFit/>
          </a:bodyPr>
          <a:lstStyle/>
          <a:p>
            <a:pPr algn="just"/>
            <a:r>
              <a:rPr lang="en-US" sz="3000" dirty="0" err="1">
                <a:solidFill>
                  <a:srgbClr val="FF0000"/>
                </a:solidFill>
                <a:latin typeface="Times New Roman" panose="02020603050405020304" pitchFamily="18" charset="0"/>
                <a:cs typeface="Times New Roman" panose="02020603050405020304" pitchFamily="18" charset="0"/>
              </a:rPr>
              <a:t>n</a:t>
            </a:r>
            <a:r>
              <a:rPr lang="en-US" sz="3000" dirty="0" err="1" smtClean="0">
                <a:solidFill>
                  <a:srgbClr val="FF0000"/>
                </a:solidFill>
                <a:latin typeface="Times New Roman" panose="02020603050405020304" pitchFamily="18" charset="0"/>
                <a:cs typeface="Times New Roman" panose="02020603050405020304" pitchFamily="18" charset="0"/>
              </a:rPr>
              <a:t>gược</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xuôi</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cao</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vút</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tuyệt</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đẹp</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khoai</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nước</a:t>
            </a:r>
            <a:r>
              <a:rPr lang="en-US" sz="3000" dirty="0" smtClean="0">
                <a:solidFill>
                  <a:srgbClr val="FF0000"/>
                </a:solidFill>
                <a:latin typeface="Times New Roman" panose="02020603050405020304" pitchFamily="18" charset="0"/>
                <a:cs typeface="Times New Roman" panose="02020603050405020304" pitchFamily="18" charset="0"/>
              </a:rPr>
              <a:t>, …</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50351" y="4476431"/>
            <a:ext cx="2035996" cy="553998"/>
          </a:xfrm>
          <a:prstGeom prst="rect">
            <a:avLst/>
          </a:prstGeom>
          <a:noFill/>
        </p:spPr>
        <p:txBody>
          <a:bodyPr wrap="square" rtlCol="0">
            <a:spAutoFit/>
          </a:bodyPr>
          <a:lstStyle/>
          <a:p>
            <a:pPr algn="just"/>
            <a:r>
              <a:rPr lang="en-US" sz="3000" dirty="0" smtClean="0">
                <a:solidFill>
                  <a:srgbClr val="002060"/>
                </a:solidFill>
                <a:latin typeface="Times New Roman" panose="02020603050405020304" pitchFamily="18" charset="0"/>
                <a:cs typeface="Times New Roman" panose="02020603050405020304" pitchFamily="18" charset="0"/>
              </a:rPr>
              <a:t>- 3 </a:t>
            </a:r>
            <a:r>
              <a:rPr lang="en-US" sz="3000" dirty="0" err="1" smtClean="0">
                <a:solidFill>
                  <a:srgbClr val="002060"/>
                </a:solidFill>
                <a:latin typeface="Times New Roman" panose="02020603050405020304" pitchFamily="18" charset="0"/>
                <a:cs typeface="Times New Roman" panose="02020603050405020304" pitchFamily="18" charset="0"/>
              </a:rPr>
              <a:t>từ</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láy</a:t>
            </a:r>
            <a:r>
              <a:rPr lang="en-US" sz="3000" dirty="0" smtClean="0">
                <a:solidFill>
                  <a:srgbClr val="002060"/>
                </a:solidFill>
                <a:latin typeface="Times New Roman" panose="02020603050405020304" pitchFamily="18" charset="0"/>
                <a:cs typeface="Times New Roman" panose="02020603050405020304" pitchFamily="18" charset="0"/>
              </a:rPr>
              <a:t> : </a:t>
            </a:r>
            <a:endParaRPr lang="en-US" sz="3000" dirty="0">
              <a:solidFill>
                <a:srgbClr val="00206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50351" y="4982544"/>
            <a:ext cx="2138737" cy="553998"/>
          </a:xfrm>
          <a:prstGeom prst="rect">
            <a:avLst/>
          </a:prstGeom>
          <a:noFill/>
        </p:spPr>
        <p:txBody>
          <a:bodyPr wrap="square" rtlCol="0">
            <a:spAutoFit/>
          </a:bodyPr>
          <a:lstStyle/>
          <a:p>
            <a:pPr algn="just"/>
            <a:r>
              <a:rPr lang="en-US" sz="3000" dirty="0" smtClean="0">
                <a:solidFill>
                  <a:srgbClr val="002060"/>
                </a:solidFill>
                <a:latin typeface="Times New Roman" panose="02020603050405020304" pitchFamily="18" charset="0"/>
                <a:cs typeface="Times New Roman" panose="02020603050405020304" pitchFamily="18" charset="0"/>
              </a:rPr>
              <a:t>- 3 </a:t>
            </a:r>
            <a:r>
              <a:rPr lang="en-US" sz="3000" dirty="0" err="1" smtClean="0">
                <a:solidFill>
                  <a:srgbClr val="002060"/>
                </a:solidFill>
                <a:latin typeface="Times New Roman" panose="02020603050405020304" pitchFamily="18" charset="0"/>
                <a:cs typeface="Times New Roman" panose="02020603050405020304" pitchFamily="18" charset="0"/>
              </a:rPr>
              <a:t>từ</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ghép</a:t>
            </a:r>
            <a:r>
              <a:rPr lang="en-US" sz="3000" dirty="0" smtClean="0">
                <a:solidFill>
                  <a:srgbClr val="002060"/>
                </a:solidFill>
                <a:latin typeface="Times New Roman" panose="02020603050405020304" pitchFamily="18" charset="0"/>
                <a:cs typeface="Times New Roman" panose="02020603050405020304" pitchFamily="18" charset="0"/>
              </a:rPr>
              <a:t> : </a:t>
            </a:r>
            <a:endParaRPr lang="en-US" sz="3000"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486347" y="4493093"/>
            <a:ext cx="5548044" cy="553998"/>
          </a:xfrm>
          <a:prstGeom prst="rect">
            <a:avLst/>
          </a:prstGeom>
          <a:noFill/>
        </p:spPr>
        <p:txBody>
          <a:bodyPr wrap="square" rtlCol="0">
            <a:spAutoFit/>
          </a:bodyPr>
          <a:lstStyle/>
          <a:p>
            <a:pPr algn="just"/>
            <a:r>
              <a:rPr lang="en-US" sz="3000" dirty="0" err="1">
                <a:solidFill>
                  <a:srgbClr val="FF0000"/>
                </a:solidFill>
                <a:latin typeface="Times New Roman" panose="02020603050405020304" pitchFamily="18" charset="0"/>
                <a:cs typeface="Times New Roman" panose="02020603050405020304" pitchFamily="18" charset="0"/>
              </a:rPr>
              <a:t>r</a:t>
            </a:r>
            <a:r>
              <a:rPr lang="en-US" sz="3000" dirty="0" err="1" smtClean="0">
                <a:solidFill>
                  <a:srgbClr val="FF0000"/>
                </a:solidFill>
                <a:latin typeface="Times New Roman" panose="02020603050405020304" pitchFamily="18" charset="0"/>
                <a:cs typeface="Times New Roman" panose="02020603050405020304" pitchFamily="18" charset="0"/>
              </a:rPr>
              <a:t>ì</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rào</a:t>
            </a:r>
            <a:r>
              <a:rPr lang="en-US" sz="3000" dirty="0" smtClean="0">
                <a:solidFill>
                  <a:srgbClr val="FF0000"/>
                </a:solidFill>
                <a:latin typeface="Times New Roman" panose="02020603050405020304" pitchFamily="18" charset="0"/>
                <a:cs typeface="Times New Roman" panose="02020603050405020304" pitchFamily="18" charset="0"/>
              </a:rPr>
              <a:t>, lung </a:t>
            </a:r>
            <a:r>
              <a:rPr lang="en-US" sz="3000" dirty="0" err="1" smtClean="0">
                <a:solidFill>
                  <a:srgbClr val="FF0000"/>
                </a:solidFill>
                <a:latin typeface="Times New Roman" panose="02020603050405020304" pitchFamily="18" charset="0"/>
                <a:cs typeface="Times New Roman" panose="02020603050405020304" pitchFamily="18" charset="0"/>
              </a:rPr>
              <a:t>linh</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thung</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thăng</a:t>
            </a:r>
            <a:endParaRPr lang="en-US"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40905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0"/>
                                        </p:tgtEl>
                                        <p:attrNameLst>
                                          <p:attrName>style.visibility</p:attrName>
                                        </p:attrNameLst>
                                      </p:cBhvr>
                                      <p:to>
                                        <p:strVal val="visible"/>
                                      </p:to>
                                    </p:set>
                                    <p:anim calcmode="lin" valueType="num">
                                      <p:cBhvr additive="base">
                                        <p:cTn id="7" dur="500" fill="hold"/>
                                        <p:tgtEl>
                                          <p:spTgt spid="370"/>
                                        </p:tgtEl>
                                        <p:attrNameLst>
                                          <p:attrName>ppt_x</p:attrName>
                                        </p:attrNameLst>
                                      </p:cBhvr>
                                      <p:tavLst>
                                        <p:tav tm="0">
                                          <p:val>
                                            <p:strVal val="#ppt_x"/>
                                          </p:val>
                                        </p:tav>
                                        <p:tav tm="100000">
                                          <p:val>
                                            <p:strVal val="#ppt_x"/>
                                          </p:val>
                                        </p:tav>
                                      </p:tavLst>
                                    </p:anim>
                                    <p:anim calcmode="lin" valueType="num">
                                      <p:cBhvr additive="base">
                                        <p:cTn id="8" dur="500" fill="hold"/>
                                        <p:tgtEl>
                                          <p:spTgt spid="3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1"/>
                                        </p:tgtEl>
                                        <p:attrNameLst>
                                          <p:attrName>style.visibility</p:attrName>
                                        </p:attrNameLst>
                                      </p:cBhvr>
                                      <p:to>
                                        <p:strVal val="visible"/>
                                      </p:to>
                                    </p:set>
                                    <p:anim calcmode="lin" valueType="num">
                                      <p:cBhvr additive="base">
                                        <p:cTn id="11" dur="500" fill="hold"/>
                                        <p:tgtEl>
                                          <p:spTgt spid="371"/>
                                        </p:tgtEl>
                                        <p:attrNameLst>
                                          <p:attrName>ppt_x</p:attrName>
                                        </p:attrNameLst>
                                      </p:cBhvr>
                                      <p:tavLst>
                                        <p:tav tm="0">
                                          <p:val>
                                            <p:strVal val="#ppt_x"/>
                                          </p:val>
                                        </p:tav>
                                        <p:tav tm="100000">
                                          <p:val>
                                            <p:strVal val="#ppt_x"/>
                                          </p:val>
                                        </p:tav>
                                      </p:tavLst>
                                    </p:anim>
                                    <p:anim calcmode="lin" valueType="num">
                                      <p:cBhvr additive="base">
                                        <p:cTn id="12" dur="500" fill="hold"/>
                                        <p:tgtEl>
                                          <p:spTgt spid="37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73"/>
                                        </p:tgtEl>
                                        <p:attrNameLst>
                                          <p:attrName>style.visibility</p:attrName>
                                        </p:attrNameLst>
                                      </p:cBhvr>
                                      <p:to>
                                        <p:strVal val="visible"/>
                                      </p:to>
                                    </p:set>
                                    <p:animEffect transition="in" filter="barn(inVertical)">
                                      <p:cBhvr>
                                        <p:cTn id="25" dur="500"/>
                                        <p:tgtEl>
                                          <p:spTgt spid="37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74"/>
                                        </p:tgtEl>
                                        <p:attrNameLst>
                                          <p:attrName>style.visibility</p:attrName>
                                        </p:attrNameLst>
                                      </p:cBhvr>
                                      <p:to>
                                        <p:strVal val="visible"/>
                                      </p:to>
                                    </p:set>
                                    <p:animEffect transition="in" filter="wipe(down)">
                                      <p:cBhvr>
                                        <p:cTn id="35" dur="5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0"/>
      <p:bldP spid="371" grpId="0"/>
      <p:bldP spid="373" grpId="0"/>
      <p:bldP spid="374"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extBox 362"/>
          <p:cNvSpPr txBox="1"/>
          <p:nvPr/>
        </p:nvSpPr>
        <p:spPr>
          <a:xfrm>
            <a:off x="0" y="0"/>
            <a:ext cx="12192000"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Đọc</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đoạn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văn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sau</a:t>
            </a:r>
            <a:r>
              <a:rPr lang="en-US" sz="3000" b="1" dirty="0" smtClean="0">
                <a:solidFill>
                  <a:srgbClr val="002060"/>
                </a:solidFill>
                <a:latin typeface="Times New Roman" panose="02020603050405020304" pitchFamily="18" charset="0"/>
                <a:cs typeface="Times New Roman" panose="02020603050405020304" pitchFamily="18" charset="0"/>
              </a:rPr>
              <a:t>:</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369" name="TextBox 368"/>
          <p:cNvSpPr txBox="1"/>
          <p:nvPr/>
        </p:nvSpPr>
        <p:spPr>
          <a:xfrm>
            <a:off x="0" y="553998"/>
            <a:ext cx="12192000" cy="2862322"/>
          </a:xfrm>
          <a:prstGeom prst="rect">
            <a:avLst/>
          </a:prstGeom>
          <a:noFill/>
        </p:spPr>
        <p:txBody>
          <a:bodyPr wrap="square" rtlCol="0">
            <a:spAutoFit/>
          </a:bodyPr>
          <a:lstStyle/>
          <a:p>
            <a:pPr algn="just"/>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Dưới </a:t>
            </a:r>
            <a:r>
              <a:rPr lang="vi-VN" sz="3000" dirty="0">
                <a:latin typeface="Times New Roman" panose="02020603050405020304" pitchFamily="18" charset="0"/>
                <a:cs typeface="Times New Roman" panose="02020603050405020304" pitchFamily="18" charset="0"/>
              </a:rPr>
              <a:t>tầm cánh chú chuồn chuồn bây giờ là luỹ tre xanh rì rào trong gió, là bờ ao với những khóm khoai nước rung rinh. Rồi những </a:t>
            </a:r>
            <a:r>
              <a:rPr lang="vi-VN" sz="3000" dirty="0" smtClean="0">
                <a:latin typeface="Times New Roman" panose="02020603050405020304" pitchFamily="18" charset="0"/>
                <a:cs typeface="Times New Roman" panose="02020603050405020304" pitchFamily="18" charset="0"/>
              </a:rPr>
              <a:t>c</a:t>
            </a:r>
            <a:r>
              <a:rPr lang="en-US" sz="3000" dirty="0">
                <a:latin typeface="Times New Roman" panose="02020603050405020304" pitchFamily="18" charset="0"/>
                <a:cs typeface="Times New Roman" panose="02020603050405020304" pitchFamily="18" charset="0"/>
              </a:rPr>
              <a:t>ả</a:t>
            </a:r>
            <a:r>
              <a:rPr lang="vi-VN" sz="3000" dirty="0" smtClean="0">
                <a:latin typeface="Times New Roman" panose="02020603050405020304" pitchFamily="18" charset="0"/>
                <a:cs typeface="Times New Roman" panose="02020603050405020304" pitchFamily="18" charset="0"/>
              </a:rPr>
              <a:t>nh </a:t>
            </a:r>
            <a:r>
              <a:rPr lang="vi-VN" sz="3000" dirty="0">
                <a:latin typeface="Times New Roman" panose="02020603050405020304" pitchFamily="18" charset="0"/>
                <a:cs typeface="Times New Roman" panose="02020603050405020304" pitchFamily="18" charset="0"/>
              </a:rPr>
              <a:t>tuyệt đẹp của đất nước hiện ra: cánh đồng với những đàn trâu thung thăng gặm cỏ, dòng sông với những đoàn thuyền ngược xuôi. Còn trên tầng cao là đàn cò đang bay, là trời xanh trong và cao vút</a:t>
            </a:r>
            <a:r>
              <a:rPr lang="vi-VN" sz="3000" dirty="0" smtClean="0">
                <a:latin typeface="Times New Roman" panose="02020603050405020304" pitchFamily="18" charset="0"/>
                <a:cs typeface="Times New Roman" panose="02020603050405020304" pitchFamily="18" charset="0"/>
              </a:rPr>
              <a:t>.</a:t>
            </a:r>
            <a:endParaRPr lang="en-US" sz="3000" dirty="0" smtClean="0">
              <a:latin typeface="Times New Roman" panose="02020603050405020304" pitchFamily="18" charset="0"/>
              <a:cs typeface="Times New Roman" panose="02020603050405020304" pitchFamily="18" charset="0"/>
            </a:endParaRPr>
          </a:p>
          <a:p>
            <a:pPr algn="just"/>
            <a:r>
              <a:rPr lang="en-US" sz="3000" dirty="0" smtClean="0">
                <a:latin typeface="Times New Roman" panose="02020603050405020304" pitchFamily="18" charset="0"/>
                <a:cs typeface="Times New Roman" panose="02020603050405020304" pitchFamily="18" charset="0"/>
              </a:rPr>
              <a:t>                                                                                     Theo </a:t>
            </a:r>
            <a:r>
              <a:rPr lang="en-US" sz="3000" dirty="0" err="1" smtClean="0">
                <a:latin typeface="Times New Roman" panose="02020603050405020304" pitchFamily="18" charset="0"/>
                <a:cs typeface="Times New Roman" panose="02020603050405020304" pitchFamily="18" charset="0"/>
              </a:rPr>
              <a:t>Nguyễn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Thế</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Hội</a:t>
            </a:r>
            <a:endParaRPr lang="en-US" sz="3000" dirty="0">
              <a:latin typeface="Times New Roman" panose="02020603050405020304" pitchFamily="18" charset="0"/>
              <a:cs typeface="Times New Roman" panose="02020603050405020304" pitchFamily="18" charset="0"/>
            </a:endParaRPr>
          </a:p>
        </p:txBody>
      </p:sp>
      <p:sp>
        <p:nvSpPr>
          <p:cNvPr id="370" name="TextBox 369"/>
          <p:cNvSpPr txBox="1"/>
          <p:nvPr/>
        </p:nvSpPr>
        <p:spPr>
          <a:xfrm>
            <a:off x="80480" y="3416320"/>
            <a:ext cx="12192000"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3/ </a:t>
            </a:r>
            <a:r>
              <a:rPr lang="en-US" sz="3000" b="1" dirty="0" err="1" smtClean="0">
                <a:solidFill>
                  <a:srgbClr val="002060"/>
                </a:solidFill>
                <a:latin typeface="Times New Roman" panose="02020603050405020304" pitchFamily="18" charset="0"/>
                <a:cs typeface="Times New Roman" panose="02020603050405020304" pitchFamily="18" charset="0"/>
              </a:rPr>
              <a:t>Tìm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trong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đoạn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văn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trên</a:t>
            </a:r>
            <a:r>
              <a:rPr lang="en-US" sz="3000" b="1" dirty="0" smtClean="0">
                <a:solidFill>
                  <a:srgbClr val="002060"/>
                </a:solidFill>
                <a:latin typeface="Times New Roman" panose="02020603050405020304" pitchFamily="18" charset="0"/>
                <a:cs typeface="Times New Roman" panose="02020603050405020304" pitchFamily="18" charset="0"/>
              </a:rPr>
              <a:t> :</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371" name="TextBox 370"/>
          <p:cNvSpPr txBox="1"/>
          <p:nvPr/>
        </p:nvSpPr>
        <p:spPr>
          <a:xfrm>
            <a:off x="450351" y="3966880"/>
            <a:ext cx="2364768" cy="553998"/>
          </a:xfrm>
          <a:prstGeom prst="rect">
            <a:avLst/>
          </a:prstGeom>
          <a:noFill/>
        </p:spPr>
        <p:txBody>
          <a:bodyPr wrap="square" rtlCol="0">
            <a:spAutoFit/>
          </a:bodyPr>
          <a:lstStyle/>
          <a:p>
            <a:pPr algn="just"/>
            <a:r>
              <a:rPr lang="en-US" sz="3000" dirty="0" smtClean="0">
                <a:solidFill>
                  <a:srgbClr val="002060"/>
                </a:solidFill>
                <a:latin typeface="Times New Roman" panose="02020603050405020304" pitchFamily="18" charset="0"/>
                <a:cs typeface="Times New Roman" panose="02020603050405020304" pitchFamily="18" charset="0"/>
              </a:rPr>
              <a:t>- 3 </a:t>
            </a:r>
            <a:r>
              <a:rPr lang="en-US" sz="3000" dirty="0" err="1" smtClean="0">
                <a:solidFill>
                  <a:srgbClr val="002060"/>
                </a:solidFill>
                <a:latin typeface="Times New Roman" panose="02020603050405020304" pitchFamily="18" charset="0"/>
                <a:cs typeface="Times New Roman" panose="02020603050405020304" pitchFamily="18" charset="0"/>
              </a:rPr>
              <a:t>danh</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từ</a:t>
            </a:r>
            <a:r>
              <a:rPr lang="en-US" sz="3000" dirty="0" smtClean="0">
                <a:solidFill>
                  <a:srgbClr val="002060"/>
                </a:solidFill>
                <a:latin typeface="Times New Roman" panose="02020603050405020304" pitchFamily="18" charset="0"/>
                <a:cs typeface="Times New Roman" panose="02020603050405020304" pitchFamily="18" charset="0"/>
              </a:rPr>
              <a:t>: </a:t>
            </a:r>
            <a:endParaRPr lang="en-US" sz="3000" dirty="0">
              <a:solidFill>
                <a:srgbClr val="002060"/>
              </a:solidFill>
              <a:latin typeface="Times New Roman" panose="02020603050405020304" pitchFamily="18" charset="0"/>
              <a:cs typeface="Times New Roman" panose="02020603050405020304" pitchFamily="18" charset="0"/>
            </a:endParaRPr>
          </a:p>
        </p:txBody>
      </p:sp>
      <p:sp>
        <p:nvSpPr>
          <p:cNvPr id="373" name="TextBox 372"/>
          <p:cNvSpPr txBox="1"/>
          <p:nvPr/>
        </p:nvSpPr>
        <p:spPr>
          <a:xfrm>
            <a:off x="2543711" y="3966880"/>
            <a:ext cx="4392200" cy="553998"/>
          </a:xfrm>
          <a:prstGeom prst="rect">
            <a:avLst/>
          </a:prstGeom>
          <a:noFill/>
        </p:spPr>
        <p:txBody>
          <a:bodyPr wrap="square" rtlCol="0">
            <a:spAutoFit/>
          </a:bodyPr>
          <a:lstStyle/>
          <a:p>
            <a:pPr algn="just"/>
            <a:r>
              <a:rPr lang="en-US" sz="3000" dirty="0" err="1">
                <a:solidFill>
                  <a:srgbClr val="FF0000"/>
                </a:solidFill>
                <a:latin typeface="Times New Roman" panose="02020603050405020304" pitchFamily="18" charset="0"/>
                <a:cs typeface="Times New Roman" panose="02020603050405020304" pitchFamily="18" charset="0"/>
              </a:rPr>
              <a:t>c</a:t>
            </a:r>
            <a:r>
              <a:rPr lang="en-US" sz="3000" dirty="0" err="1" smtClean="0">
                <a:solidFill>
                  <a:srgbClr val="FF0000"/>
                </a:solidFill>
                <a:latin typeface="Times New Roman" panose="02020603050405020304" pitchFamily="18" charset="0"/>
                <a:cs typeface="Times New Roman" panose="02020603050405020304" pitchFamily="18" charset="0"/>
              </a:rPr>
              <a:t>huồn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chuồn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tre</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gió</a:t>
            </a:r>
            <a:r>
              <a:rPr lang="en-US" sz="3000" dirty="0" smtClean="0">
                <a:solidFill>
                  <a:srgbClr val="FF0000"/>
                </a:solidFill>
                <a:latin typeface="Times New Roman" panose="02020603050405020304" pitchFamily="18" charset="0"/>
                <a:cs typeface="Times New Roman" panose="02020603050405020304" pitchFamily="18" charset="0"/>
              </a:rPr>
              <a:t>, …</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50351" y="4476431"/>
            <a:ext cx="2467510" cy="553998"/>
          </a:xfrm>
          <a:prstGeom prst="rect">
            <a:avLst/>
          </a:prstGeom>
          <a:noFill/>
        </p:spPr>
        <p:txBody>
          <a:bodyPr wrap="square" rtlCol="0">
            <a:spAutoFit/>
          </a:bodyPr>
          <a:lstStyle/>
          <a:p>
            <a:pPr algn="just"/>
            <a:r>
              <a:rPr lang="en-US" sz="3000" dirty="0" smtClean="0">
                <a:solidFill>
                  <a:srgbClr val="002060"/>
                </a:solidFill>
                <a:latin typeface="Times New Roman" panose="02020603050405020304" pitchFamily="18" charset="0"/>
                <a:cs typeface="Times New Roman" panose="02020603050405020304" pitchFamily="18" charset="0"/>
              </a:rPr>
              <a:t>- 3 </a:t>
            </a:r>
            <a:r>
              <a:rPr lang="en-US" sz="3000" dirty="0" err="1" smtClean="0">
                <a:solidFill>
                  <a:srgbClr val="002060"/>
                </a:solidFill>
                <a:latin typeface="Times New Roman" panose="02020603050405020304" pitchFamily="18" charset="0"/>
                <a:cs typeface="Times New Roman" panose="02020603050405020304" pitchFamily="18" charset="0"/>
              </a:rPr>
              <a:t>động</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từ</a:t>
            </a:r>
            <a:r>
              <a:rPr lang="en-US" sz="3000" dirty="0" smtClean="0">
                <a:solidFill>
                  <a:srgbClr val="002060"/>
                </a:solidFill>
                <a:latin typeface="Times New Roman" panose="02020603050405020304" pitchFamily="18" charset="0"/>
                <a:cs typeface="Times New Roman" panose="02020603050405020304" pitchFamily="18" charset="0"/>
              </a:rPr>
              <a:t>: </a:t>
            </a:r>
            <a:endParaRPr lang="en-US" sz="3000"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543711" y="4476431"/>
            <a:ext cx="5548044" cy="553998"/>
          </a:xfrm>
          <a:prstGeom prst="rect">
            <a:avLst/>
          </a:prstGeom>
          <a:noFill/>
        </p:spPr>
        <p:txBody>
          <a:bodyPr wrap="square" rtlCol="0">
            <a:spAutoFit/>
          </a:bodyPr>
          <a:lstStyle/>
          <a:p>
            <a:pPr algn="just"/>
            <a:r>
              <a:rPr lang="en-US" sz="3000" dirty="0" err="1">
                <a:solidFill>
                  <a:srgbClr val="FF0000"/>
                </a:solidFill>
                <a:latin typeface="Times New Roman" panose="02020603050405020304" pitchFamily="18" charset="0"/>
                <a:cs typeface="Times New Roman" panose="02020603050405020304" pitchFamily="18" charset="0"/>
              </a:rPr>
              <a:t>g</a:t>
            </a:r>
            <a:r>
              <a:rPr lang="en-US" sz="3000" dirty="0" err="1" smtClean="0">
                <a:solidFill>
                  <a:srgbClr val="FF0000"/>
                </a:solidFill>
                <a:latin typeface="Times New Roman" panose="02020603050405020304" pitchFamily="18" charset="0"/>
                <a:cs typeface="Times New Roman" panose="02020603050405020304" pitchFamily="18" charset="0"/>
              </a:rPr>
              <a:t>ặm</a:t>
            </a:r>
            <a:r>
              <a:rPr lang="en-US" sz="3000" dirty="0" smtClean="0">
                <a:solidFill>
                  <a:srgbClr val="FF0000"/>
                </a:solidFill>
                <a:latin typeface="Times New Roman" panose="02020603050405020304" pitchFamily="18" charset="0"/>
                <a:cs typeface="Times New Roman" panose="02020603050405020304" pitchFamily="18" charset="0"/>
              </a:rPr>
              <a:t>, bay, </a:t>
            </a:r>
            <a:r>
              <a:rPr lang="en-US" sz="3000" dirty="0" err="1" smtClean="0">
                <a:solidFill>
                  <a:srgbClr val="FF0000"/>
                </a:solidFill>
                <a:latin typeface="Times New Roman" panose="02020603050405020304" pitchFamily="18" charset="0"/>
                <a:cs typeface="Times New Roman" panose="02020603050405020304" pitchFamily="18" charset="0"/>
              </a:rPr>
              <a:t>hiện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ra</a:t>
            </a:r>
            <a:endParaRPr lang="en-US"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4686792"/>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0"/>
                                        </p:tgtEl>
                                        <p:attrNameLst>
                                          <p:attrName>style.visibility</p:attrName>
                                        </p:attrNameLst>
                                      </p:cBhvr>
                                      <p:to>
                                        <p:strVal val="visible"/>
                                      </p:to>
                                    </p:set>
                                    <p:anim calcmode="lin" valueType="num">
                                      <p:cBhvr additive="base">
                                        <p:cTn id="7" dur="500" fill="hold"/>
                                        <p:tgtEl>
                                          <p:spTgt spid="370"/>
                                        </p:tgtEl>
                                        <p:attrNameLst>
                                          <p:attrName>ppt_x</p:attrName>
                                        </p:attrNameLst>
                                      </p:cBhvr>
                                      <p:tavLst>
                                        <p:tav tm="0">
                                          <p:val>
                                            <p:strVal val="#ppt_x"/>
                                          </p:val>
                                        </p:tav>
                                        <p:tav tm="100000">
                                          <p:val>
                                            <p:strVal val="#ppt_x"/>
                                          </p:val>
                                        </p:tav>
                                      </p:tavLst>
                                    </p:anim>
                                    <p:anim calcmode="lin" valueType="num">
                                      <p:cBhvr additive="base">
                                        <p:cTn id="8" dur="500" fill="hold"/>
                                        <p:tgtEl>
                                          <p:spTgt spid="3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1"/>
                                        </p:tgtEl>
                                        <p:attrNameLst>
                                          <p:attrName>style.visibility</p:attrName>
                                        </p:attrNameLst>
                                      </p:cBhvr>
                                      <p:to>
                                        <p:strVal val="visible"/>
                                      </p:to>
                                    </p:set>
                                    <p:anim calcmode="lin" valueType="num">
                                      <p:cBhvr additive="base">
                                        <p:cTn id="11" dur="500" fill="hold"/>
                                        <p:tgtEl>
                                          <p:spTgt spid="371"/>
                                        </p:tgtEl>
                                        <p:attrNameLst>
                                          <p:attrName>ppt_x</p:attrName>
                                        </p:attrNameLst>
                                      </p:cBhvr>
                                      <p:tavLst>
                                        <p:tav tm="0">
                                          <p:val>
                                            <p:strVal val="#ppt_x"/>
                                          </p:val>
                                        </p:tav>
                                        <p:tav tm="100000">
                                          <p:val>
                                            <p:strVal val="#ppt_x"/>
                                          </p:val>
                                        </p:tav>
                                      </p:tavLst>
                                    </p:anim>
                                    <p:anim calcmode="lin" valueType="num">
                                      <p:cBhvr additive="base">
                                        <p:cTn id="12" dur="500" fill="hold"/>
                                        <p:tgtEl>
                                          <p:spTgt spid="37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73"/>
                                        </p:tgtEl>
                                        <p:attrNameLst>
                                          <p:attrName>style.visibility</p:attrName>
                                        </p:attrNameLst>
                                      </p:cBhvr>
                                      <p:to>
                                        <p:strVal val="visible"/>
                                      </p:to>
                                    </p:set>
                                    <p:animEffect transition="in" filter="barn(inVertical)">
                                      <p:cBhvr>
                                        <p:cTn id="21" dur="500"/>
                                        <p:tgtEl>
                                          <p:spTgt spid="37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0"/>
      <p:bldP spid="371" grpId="0"/>
      <p:bldP spid="373"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13192298" cy="7564582"/>
          </a:xfrm>
          <a:prstGeom prst="rect">
            <a:avLst/>
          </a:prstGeom>
        </p:spPr>
      </p:pic>
      <p:sp>
        <p:nvSpPr>
          <p:cNvPr id="7" name="TextBox 6"/>
          <p:cNvSpPr txBox="1"/>
          <p:nvPr/>
        </p:nvSpPr>
        <p:spPr>
          <a:xfrm>
            <a:off x="1717430" y="419809"/>
            <a:ext cx="8458200" cy="830997"/>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t>
            </a:r>
            <a:r>
              <a:rPr lang="en-US" sz="2400" dirty="0" err="1" smtClean="0">
                <a:latin typeface="Times New Roman" panose="02020603050405020304" pitchFamily="18" charset="0"/>
                <a:cs typeface="Times New Roman" panose="02020603050405020304" pitchFamily="18" charset="0"/>
              </a:rPr>
              <a:t>ư</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24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11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2021</a:t>
            </a:r>
          </a:p>
          <a:p>
            <a:pPr algn="ctr"/>
            <a:r>
              <a:rPr lang="en-US" sz="2400" dirty="0" err="1" smtClean="0">
                <a:solidFill>
                  <a:srgbClr val="00B050"/>
                </a:solidFill>
                <a:latin typeface="Times New Roman" panose="02020603050405020304" pitchFamily="18" charset="0"/>
                <a:cs typeface="Times New Roman" panose="02020603050405020304" pitchFamily="18" charset="0"/>
              </a:rPr>
              <a:t>Ôn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tập</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giữa</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học</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kì</a:t>
            </a:r>
            <a:r>
              <a:rPr lang="en-US" sz="2400" dirty="0" smtClean="0">
                <a:solidFill>
                  <a:srgbClr val="00B050"/>
                </a:solidFill>
                <a:latin typeface="Times New Roman" panose="02020603050405020304" pitchFamily="18" charset="0"/>
                <a:cs typeface="Times New Roman" panose="02020603050405020304" pitchFamily="18" charset="0"/>
              </a:rPr>
              <a:t> I</a:t>
            </a:r>
          </a:p>
        </p:txBody>
      </p:sp>
      <p:sp>
        <p:nvSpPr>
          <p:cNvPr id="8" name="TextBox 7"/>
          <p:cNvSpPr txBox="1"/>
          <p:nvPr/>
        </p:nvSpPr>
        <p:spPr>
          <a:xfrm>
            <a:off x="82593" y="1208950"/>
            <a:ext cx="3649822" cy="461665"/>
          </a:xfrm>
          <a:prstGeom prst="rect">
            <a:avLst/>
          </a:prstGeom>
          <a:noFill/>
        </p:spPr>
        <p:txBody>
          <a:bodyPr wrap="square" rtlCol="0">
            <a:spAutoFit/>
          </a:bodyPr>
          <a:lstStyle/>
          <a:p>
            <a:r>
              <a:rPr lang="en-US" sz="2400" dirty="0" err="1" smtClean="0">
                <a:solidFill>
                  <a:srgbClr val="0070C0"/>
                </a:solidFill>
                <a:latin typeface="Times New Roman" panose="02020603050405020304" pitchFamily="18" charset="0"/>
                <a:cs typeface="Times New Roman" panose="02020603050405020304" pitchFamily="18" charset="0"/>
              </a:rPr>
              <a:t>Chính</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tả</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a:t>
            </a:r>
            <a:r>
              <a:rPr lang="en-US" sz="2400" dirty="0" err="1" smtClean="0">
                <a:solidFill>
                  <a:srgbClr val="0070C0"/>
                </a:solidFill>
                <a:latin typeface="Times New Roman" panose="02020603050405020304" pitchFamily="18" charset="0"/>
                <a:cs typeface="Times New Roman" panose="02020603050405020304" pitchFamily="18" charset="0"/>
              </a:rPr>
              <a:t>ghe-viết</a:t>
            </a:r>
            <a:r>
              <a:rPr lang="en-US" sz="2400" dirty="0" smtClean="0">
                <a:solidFill>
                  <a:srgbClr val="0070C0"/>
                </a:solidFill>
                <a:latin typeface="Times New Roman" panose="02020603050405020304" pitchFamily="18" charset="0"/>
                <a:cs typeface="Times New Roman" panose="02020603050405020304" pitchFamily="18" charset="0"/>
              </a:rPr>
              <a:t>) :</a:t>
            </a:r>
          </a:p>
        </p:txBody>
      </p:sp>
      <p:sp>
        <p:nvSpPr>
          <p:cNvPr id="12" name="TextBox 11"/>
          <p:cNvSpPr txBox="1"/>
          <p:nvPr/>
        </p:nvSpPr>
        <p:spPr>
          <a:xfrm>
            <a:off x="4341480" y="1208950"/>
            <a:ext cx="3042992" cy="523220"/>
          </a:xfrm>
          <a:prstGeom prst="rect">
            <a:avLst/>
          </a:prstGeom>
          <a:noFill/>
        </p:spPr>
        <p:txBody>
          <a:bodyPr wrap="square" rtlCol="0">
            <a:spAutoFit/>
          </a:body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Lời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hứa</a:t>
            </a:r>
            <a:endParaRPr lang="en-US" sz="2800" dirty="0" smtClean="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46324" y="1741330"/>
            <a:ext cx="12045676" cy="4893647"/>
          </a:xfrm>
          <a:prstGeom prst="rect">
            <a:avLst/>
          </a:prstGeom>
          <a:noFill/>
        </p:spPr>
        <p:txBody>
          <a:bodyPr wrap="square" rtlCol="0">
            <a:spAutoFit/>
          </a:bodyPr>
          <a:lstStyle/>
          <a:p>
            <a:pPr algn="just"/>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Tôi </a:t>
            </a:r>
            <a:r>
              <a:rPr lang="vi-VN" sz="2600" dirty="0">
                <a:latin typeface="Times New Roman" panose="02020603050405020304" pitchFamily="18" charset="0"/>
                <a:cs typeface="Times New Roman" panose="02020603050405020304" pitchFamily="18" charset="0"/>
              </a:rPr>
              <a:t>rời công viên vào lúc phố đã lên đèn. Bỗng nghe sau bụi cây có tiếng một em bé khóc. Bước tới gần, tôi hỏi :</a:t>
            </a:r>
          </a:p>
          <a:p>
            <a:pPr algn="just"/>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Sao em chưa về nhà ?</a:t>
            </a:r>
          </a:p>
          <a:p>
            <a:pPr algn="just"/>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Em </a:t>
            </a:r>
            <a:r>
              <a:rPr lang="vi-VN" sz="2600" dirty="0">
                <a:latin typeface="Times New Roman" panose="02020603050405020304" pitchFamily="18" charset="0"/>
                <a:cs typeface="Times New Roman" panose="02020603050405020304" pitchFamily="18" charset="0"/>
              </a:rPr>
              <a:t>nhỏ ngẩng đầu nhìn tôi, đáp :</a:t>
            </a:r>
          </a:p>
          <a:p>
            <a:pPr algn="just"/>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Em không về được !</a:t>
            </a:r>
          </a:p>
          <a:p>
            <a:pPr algn="just"/>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Vì sao ?</a:t>
            </a:r>
          </a:p>
          <a:p>
            <a:pPr algn="just"/>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Em là lính gác.</a:t>
            </a:r>
          </a:p>
          <a:p>
            <a:pPr algn="just"/>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Sao lại là lính gác ?</a:t>
            </a:r>
          </a:p>
          <a:p>
            <a:pPr algn="just"/>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Có mấy bạn rủ em đánh trận giả. Một bạn lớn bảo : "Cậu là trung sĩ" và giao cho em đứng gác kho đạn ở đây. Bạn ấy lại bảo : "Cậu hãy hứa là đứng gác cho đến khi có người tới </a:t>
            </a:r>
            <a:r>
              <a:rPr lang="vi-VN" sz="2600" dirty="0" smtClean="0">
                <a:latin typeface="Times New Roman" panose="02020603050405020304" pitchFamily="18" charset="0"/>
                <a:cs typeface="Times New Roman" panose="02020603050405020304" pitchFamily="18" charset="0"/>
              </a:rPr>
              <a:t>thay</a:t>
            </a:r>
            <a:r>
              <a:rPr lang="en-US" sz="2600" dirty="0" smtClean="0">
                <a:latin typeface="Times New Roman" panose="02020603050405020304" pitchFamily="18" charset="0"/>
                <a:cs typeface="Times New Roman" panose="02020603050405020304" pitchFamily="18" charset="0"/>
              </a:rPr>
              <a:t>.</a:t>
            </a:r>
            <a:r>
              <a:rPr lang="vi-VN" sz="2600" dirty="0" smtClean="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Em đã trả lời : "Xin hứa</a:t>
            </a:r>
            <a:r>
              <a:rPr lang="vi-VN" sz="2600" dirty="0" smtClean="0">
                <a:latin typeface="Times New Roman" panose="02020603050405020304" pitchFamily="18" charset="0"/>
                <a:cs typeface="Times New Roman" panose="02020603050405020304" pitchFamily="18" charset="0"/>
              </a:rPr>
              <a:t>.“</a:t>
            </a:r>
            <a:endParaRPr lang="en-US" sz="2600" dirty="0" smtClean="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Theo Pan-</a:t>
            </a:r>
            <a:r>
              <a:rPr lang="en-US" sz="2600" dirty="0" err="1" smtClean="0">
                <a:latin typeface="Times New Roman" panose="02020603050405020304" pitchFamily="18" charset="0"/>
                <a:cs typeface="Times New Roman" panose="02020603050405020304" pitchFamily="18" charset="0"/>
              </a:rPr>
              <a:t>tê</a:t>
            </a:r>
            <a:r>
              <a:rPr lang="en-US" sz="2600" dirty="0" smtClean="0">
                <a:latin typeface="Times New Roman" panose="02020603050405020304" pitchFamily="18" charset="0"/>
                <a:cs typeface="Times New Roman" panose="02020603050405020304" pitchFamily="18" charset="0"/>
              </a:rPr>
              <a:t>-</a:t>
            </a:r>
            <a:r>
              <a:rPr lang="en-US" sz="2600" dirty="0" err="1" smtClean="0">
                <a:latin typeface="Times New Roman" panose="02020603050405020304" pitchFamily="18" charset="0"/>
                <a:cs typeface="Times New Roman" panose="02020603050405020304" pitchFamily="18" charset="0"/>
              </a:rPr>
              <a:t>lê-ép</a:t>
            </a:r>
            <a:endParaRPr lang="vi-VN"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5884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25495" y="95613"/>
            <a:ext cx="8458200" cy="830997"/>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t>
            </a:r>
            <a:r>
              <a:rPr lang="en-US" sz="2400" dirty="0" err="1" smtClean="0">
                <a:latin typeface="Times New Roman" panose="02020603050405020304" pitchFamily="18" charset="0"/>
                <a:cs typeface="Times New Roman" panose="02020603050405020304" pitchFamily="18" charset="0"/>
              </a:rPr>
              <a:t>ư</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24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11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2021</a:t>
            </a:r>
          </a:p>
          <a:p>
            <a:pPr algn="ctr"/>
            <a:r>
              <a:rPr lang="en-US" sz="2400" dirty="0" err="1" smtClean="0">
                <a:solidFill>
                  <a:srgbClr val="00B050"/>
                </a:solidFill>
                <a:latin typeface="Times New Roman" panose="02020603050405020304" pitchFamily="18" charset="0"/>
                <a:cs typeface="Times New Roman" panose="02020603050405020304" pitchFamily="18" charset="0"/>
              </a:rPr>
              <a:t>Ôn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tập</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giữa</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học</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kì</a:t>
            </a:r>
            <a:r>
              <a:rPr lang="en-US" sz="2400" dirty="0" smtClean="0">
                <a:solidFill>
                  <a:srgbClr val="00B050"/>
                </a:solidFill>
                <a:latin typeface="Times New Roman" panose="02020603050405020304" pitchFamily="18" charset="0"/>
                <a:cs typeface="Times New Roman" panose="02020603050405020304" pitchFamily="18" charset="0"/>
              </a:rPr>
              <a:t> I</a:t>
            </a:r>
          </a:p>
        </p:txBody>
      </p:sp>
      <p:sp>
        <p:nvSpPr>
          <p:cNvPr id="10" name="TextBox 9"/>
          <p:cNvSpPr txBox="1"/>
          <p:nvPr/>
        </p:nvSpPr>
        <p:spPr>
          <a:xfrm>
            <a:off x="67861" y="945553"/>
            <a:ext cx="3658135" cy="523220"/>
          </a:xfrm>
          <a:prstGeom prst="rect">
            <a:avLst/>
          </a:prstGeom>
          <a:noFill/>
        </p:spPr>
        <p:txBody>
          <a:bodyPr wrap="square" rtlCol="0">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Chính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tả</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a:t>
            </a:r>
            <a:r>
              <a:rPr lang="en-US" sz="2800" dirty="0" err="1" smtClean="0">
                <a:solidFill>
                  <a:srgbClr val="0070C0"/>
                </a:solidFill>
                <a:latin typeface="Times New Roman" panose="02020603050405020304" pitchFamily="18" charset="0"/>
                <a:cs typeface="Times New Roman" panose="02020603050405020304" pitchFamily="18" charset="0"/>
              </a:rPr>
              <a:t>ghe-viết</a:t>
            </a:r>
            <a:r>
              <a:rPr lang="en-US" sz="2800" dirty="0" smtClean="0">
                <a:solidFill>
                  <a:srgbClr val="0070C0"/>
                </a:solidFill>
                <a:latin typeface="Times New Roman" panose="02020603050405020304" pitchFamily="18" charset="0"/>
                <a:cs typeface="Times New Roman" panose="02020603050405020304" pitchFamily="18" charset="0"/>
              </a:rPr>
              <a:t>) :</a:t>
            </a:r>
          </a:p>
        </p:txBody>
      </p:sp>
      <p:sp>
        <p:nvSpPr>
          <p:cNvPr id="11" name="TextBox 10"/>
          <p:cNvSpPr txBox="1"/>
          <p:nvPr/>
        </p:nvSpPr>
        <p:spPr>
          <a:xfrm>
            <a:off x="4438037" y="967649"/>
            <a:ext cx="3042992" cy="553998"/>
          </a:xfrm>
          <a:prstGeom prst="rect">
            <a:avLst/>
          </a:prstGeom>
          <a:noFill/>
        </p:spPr>
        <p:txBody>
          <a:bodyPr wrap="square" rtlCol="0">
            <a:spAutoFit/>
          </a:bodyPr>
          <a:lstStyle/>
          <a:p>
            <a:pPr algn="ctr"/>
            <a:r>
              <a:rPr lang="en-US" sz="3000" dirty="0" err="1" smtClean="0">
                <a:solidFill>
                  <a:srgbClr val="FF0000"/>
                </a:solidFill>
                <a:latin typeface="Times New Roman" panose="02020603050405020304" pitchFamily="18" charset="0"/>
                <a:cs typeface="Times New Roman" panose="02020603050405020304" pitchFamily="18" charset="0"/>
              </a:rPr>
              <a:t>Lời</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hứa</a:t>
            </a:r>
            <a:endParaRPr lang="en-US" sz="3000" dirty="0" smtClean="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111433" y="1504361"/>
            <a:ext cx="2826314" cy="553998"/>
          </a:xfrm>
          <a:prstGeom prst="rect">
            <a:avLst/>
          </a:prstGeom>
          <a:noFill/>
        </p:spPr>
        <p:txBody>
          <a:bodyPr wrap="square" rtlCol="0">
            <a:spAutoFit/>
          </a:bodyPr>
          <a:lstStyle/>
          <a:p>
            <a:pPr algn="ctr"/>
            <a:r>
              <a:rPr lang="en-US" sz="3000" b="1" dirty="0" err="1" smtClean="0">
                <a:solidFill>
                  <a:srgbClr val="002060"/>
                </a:solidFill>
                <a:latin typeface="Times New Roman" panose="02020603050405020304" pitchFamily="18" charset="0"/>
                <a:cs typeface="Times New Roman" panose="02020603050405020304" pitchFamily="18" charset="0"/>
              </a:rPr>
              <a:t>Từ</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khó</a:t>
            </a:r>
            <a:endParaRPr lang="vi-VN" sz="3000" b="1" dirty="0">
              <a:solidFill>
                <a:srgbClr val="00206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447143" y="2231229"/>
            <a:ext cx="2296645" cy="553998"/>
          </a:xfrm>
          <a:prstGeom prst="rect">
            <a:avLst/>
          </a:prstGeom>
          <a:solidFill>
            <a:srgbClr val="D8C3AE"/>
          </a:solidFill>
        </p:spPr>
        <p:txBody>
          <a:bodyPr wrap="square" rtlCol="0">
            <a:spAutoFit/>
          </a:bodyPr>
          <a:lstStyle/>
          <a:p>
            <a:pPr algn="ctr"/>
            <a:r>
              <a:rPr lang="en-US" sz="3000" dirty="0" err="1">
                <a:latin typeface="Times New Roman" panose="02020603050405020304" pitchFamily="18" charset="0"/>
                <a:cs typeface="Times New Roman" panose="02020603050405020304" pitchFamily="18" charset="0"/>
              </a:rPr>
              <a:t>b</a:t>
            </a:r>
            <a:r>
              <a:rPr lang="en-US" sz="3000" dirty="0" err="1" smtClean="0">
                <a:solidFill>
                  <a:srgbClr val="FF0000"/>
                </a:solidFill>
                <a:latin typeface="Times New Roman" panose="02020603050405020304" pitchFamily="18" charset="0"/>
                <a:cs typeface="Times New Roman" panose="02020603050405020304" pitchFamily="18" charset="0"/>
              </a:rPr>
              <a:t>ụi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cây</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447141" y="5359356"/>
            <a:ext cx="2296644" cy="553998"/>
          </a:xfrm>
          <a:prstGeom prst="rect">
            <a:avLst/>
          </a:prstGeom>
          <a:solidFill>
            <a:srgbClr val="D8C3AE"/>
          </a:solidFill>
        </p:spPr>
        <p:txBody>
          <a:bodyPr wrap="square" rtlCol="0">
            <a:spAutoFit/>
          </a:bodyPr>
          <a:lstStyle/>
          <a:p>
            <a:pPr algn="ctr"/>
            <a:r>
              <a:rPr lang="en-US" sz="3000" dirty="0" err="1">
                <a:latin typeface="Times New Roman" panose="02020603050405020304" pitchFamily="18" charset="0"/>
                <a:cs typeface="Times New Roman" panose="02020603050405020304" pitchFamily="18" charset="0"/>
              </a:rPr>
              <a:t>k</a:t>
            </a:r>
            <a:r>
              <a:rPr lang="en-US" sz="3000" dirty="0" err="1" smtClean="0">
                <a:latin typeface="Times New Roman" panose="02020603050405020304" pitchFamily="18" charset="0"/>
                <a:cs typeface="Times New Roman" panose="02020603050405020304" pitchFamily="18" charset="0"/>
              </a:rPr>
              <a:t>ho</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a:t>
            </a:r>
            <a:r>
              <a:rPr lang="en-US" sz="3000" dirty="0" err="1" smtClean="0">
                <a:solidFill>
                  <a:srgbClr val="FF0000"/>
                </a:solidFill>
                <a:latin typeface="Times New Roman" panose="02020603050405020304" pitchFamily="18" charset="0"/>
                <a:cs typeface="Times New Roman" panose="02020603050405020304" pitchFamily="18" charset="0"/>
              </a:rPr>
              <a:t>ạn</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447143" y="2985245"/>
            <a:ext cx="2296644" cy="553998"/>
          </a:xfrm>
          <a:prstGeom prst="rect">
            <a:avLst/>
          </a:prstGeom>
          <a:solidFill>
            <a:srgbClr val="D8C3AE"/>
          </a:solidFill>
        </p:spPr>
        <p:txBody>
          <a:bodyPr wrap="square" rtlCol="0">
            <a:spAutoFit/>
          </a:bodyPr>
          <a:lstStyle/>
          <a:p>
            <a:pPr algn="ctr"/>
            <a:r>
              <a:rPr lang="en-US" sz="3000" dirty="0" err="1">
                <a:latin typeface="Times New Roman" panose="02020603050405020304" pitchFamily="18" charset="0"/>
                <a:cs typeface="Times New Roman" panose="02020603050405020304" pitchFamily="18" charset="0"/>
              </a:rPr>
              <a:t>n</a:t>
            </a:r>
            <a:r>
              <a:rPr lang="en-US" sz="3000" dirty="0" err="1" smtClean="0">
                <a:latin typeface="Times New Roman" panose="02020603050405020304" pitchFamily="18" charset="0"/>
                <a:cs typeface="Times New Roman" panose="02020603050405020304" pitchFamily="18" charset="0"/>
              </a:rPr>
              <a:t>gẩ</a:t>
            </a:r>
            <a:r>
              <a:rPr lang="en-US" sz="3000" dirty="0" err="1" smtClean="0">
                <a:solidFill>
                  <a:srgbClr val="FF0000"/>
                </a:solidFill>
                <a:latin typeface="Times New Roman" panose="02020603050405020304" pitchFamily="18" charset="0"/>
                <a:cs typeface="Times New Roman" panose="02020603050405020304" pitchFamily="18" charset="0"/>
              </a:rPr>
              <a:t>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đầu</a:t>
            </a:r>
            <a:endParaRPr lang="en-US" sz="30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447142" y="3821052"/>
            <a:ext cx="2296645" cy="553998"/>
          </a:xfrm>
          <a:prstGeom prst="rect">
            <a:avLst/>
          </a:prstGeom>
          <a:solidFill>
            <a:srgbClr val="D8C3AE"/>
          </a:solidFill>
        </p:spPr>
        <p:txBody>
          <a:bodyPr wrap="square" rtlCol="0">
            <a:spAutoFit/>
          </a:bodyPr>
          <a:lstStyle/>
          <a:p>
            <a:pPr algn="ctr"/>
            <a:r>
              <a:rPr lang="en-US" sz="3000" dirty="0" err="1">
                <a:latin typeface="Times New Roman" panose="02020603050405020304" pitchFamily="18" charset="0"/>
                <a:cs typeface="Times New Roman" panose="02020603050405020304" pitchFamily="18" charset="0"/>
              </a:rPr>
              <a:t>l</a:t>
            </a:r>
            <a:r>
              <a:rPr lang="en-US" sz="3000" dirty="0" err="1" smtClean="0">
                <a:latin typeface="Times New Roman" panose="02020603050405020304" pitchFamily="18" charset="0"/>
                <a:cs typeface="Times New Roman" panose="02020603050405020304" pitchFamily="18" charset="0"/>
              </a:rPr>
              <a:t>ính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a:t>
            </a:r>
            <a:r>
              <a:rPr lang="en-US" sz="3000" dirty="0" err="1" smtClean="0">
                <a:solidFill>
                  <a:srgbClr val="FF0000"/>
                </a:solidFill>
                <a:latin typeface="Times New Roman" panose="02020603050405020304" pitchFamily="18" charset="0"/>
                <a:cs typeface="Times New Roman" panose="02020603050405020304" pitchFamily="18" charset="0"/>
              </a:rPr>
              <a:t>ác</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447141" y="4590204"/>
            <a:ext cx="2296644" cy="553998"/>
          </a:xfrm>
          <a:prstGeom prst="rect">
            <a:avLst/>
          </a:prstGeom>
          <a:solidFill>
            <a:srgbClr val="D8C3AE"/>
          </a:solidFill>
        </p:spPr>
        <p:txBody>
          <a:bodyPr wrap="square" rtlCol="0">
            <a:spAutoFit/>
          </a:bodyPr>
          <a:lstStyle/>
          <a:p>
            <a:pPr algn="ctr"/>
            <a:r>
              <a:rPr lang="en-US" sz="3000" dirty="0" err="1">
                <a:solidFill>
                  <a:srgbClr val="FF0000"/>
                </a:solidFill>
                <a:latin typeface="Times New Roman" panose="02020603050405020304" pitchFamily="18" charset="0"/>
                <a:cs typeface="Times New Roman" panose="02020603050405020304" pitchFamily="18" charset="0"/>
              </a:rPr>
              <a:t>t</a:t>
            </a:r>
            <a:r>
              <a:rPr lang="en-US" sz="3000" dirty="0" err="1" smtClean="0">
                <a:solidFill>
                  <a:srgbClr val="FF0000"/>
                </a:solidFill>
                <a:latin typeface="Times New Roman" panose="02020603050405020304" pitchFamily="18" charset="0"/>
                <a:cs typeface="Times New Roman" panose="02020603050405020304" pitchFamily="18" charset="0"/>
              </a:rPr>
              <a:t>r</a:t>
            </a:r>
            <a:r>
              <a:rPr lang="en-US" sz="3000" dirty="0" err="1" smtClean="0">
                <a:latin typeface="Times New Roman" panose="02020603050405020304" pitchFamily="18" charset="0"/>
                <a:cs typeface="Times New Roman" panose="02020603050405020304" pitchFamily="18" charset="0"/>
              </a:rPr>
              <a:t>ung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a:t>
            </a:r>
            <a:r>
              <a:rPr lang="en-US" sz="3000" dirty="0" err="1" smtClean="0">
                <a:solidFill>
                  <a:srgbClr val="FF0000"/>
                </a:solidFill>
                <a:latin typeface="Times New Roman" panose="02020603050405020304" pitchFamily="18" charset="0"/>
                <a:cs typeface="Times New Roman" panose="02020603050405020304" pitchFamily="18" charset="0"/>
              </a:rPr>
              <a:t>ĩ</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6981319" y="1504361"/>
            <a:ext cx="2826314" cy="553998"/>
          </a:xfrm>
          <a:prstGeom prst="rect">
            <a:avLst/>
          </a:prstGeom>
          <a:noFill/>
        </p:spPr>
        <p:txBody>
          <a:bodyPr wrap="square" rtlCol="0">
            <a:spAutoFit/>
          </a:bodyPr>
          <a:lstStyle/>
          <a:p>
            <a:pPr algn="ctr"/>
            <a:r>
              <a:rPr lang="en-US" sz="3000" b="1" dirty="0" err="1" smtClean="0">
                <a:solidFill>
                  <a:srgbClr val="002060"/>
                </a:solidFill>
                <a:latin typeface="Times New Roman" panose="02020603050405020304" pitchFamily="18" charset="0"/>
                <a:cs typeface="Times New Roman" panose="02020603050405020304" pitchFamily="18" charset="0"/>
              </a:rPr>
              <a:t>Tên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riêng</a:t>
            </a:r>
            <a:endParaRPr lang="vi-VN" sz="3000" b="1"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7279564" y="2231229"/>
            <a:ext cx="2296644" cy="553998"/>
          </a:xfrm>
          <a:prstGeom prst="rect">
            <a:avLst/>
          </a:prstGeom>
          <a:solidFill>
            <a:srgbClr val="D8C3AE"/>
          </a:solidFill>
        </p:spPr>
        <p:txBody>
          <a:bodyPr wrap="square" rtlCol="0">
            <a:spAutoFit/>
          </a:bodyPr>
          <a:lstStyle/>
          <a:p>
            <a:pPr algn="ctr"/>
            <a:r>
              <a:rPr lang="en-US" sz="3000" dirty="0" smtClean="0">
                <a:solidFill>
                  <a:srgbClr val="FF0000"/>
                </a:solidFill>
                <a:latin typeface="Times New Roman" panose="02020603050405020304" pitchFamily="18" charset="0"/>
                <a:cs typeface="Times New Roman" panose="02020603050405020304" pitchFamily="18" charset="0"/>
              </a:rPr>
              <a:t>P</a:t>
            </a:r>
            <a:r>
              <a:rPr lang="en-US" sz="3000" dirty="0" smtClean="0">
                <a:latin typeface="Times New Roman" panose="02020603050405020304" pitchFamily="18" charset="0"/>
                <a:cs typeface="Times New Roman" panose="02020603050405020304" pitchFamily="18" charset="0"/>
              </a:rPr>
              <a:t>an</a:t>
            </a:r>
            <a:r>
              <a:rPr lang="en-US" sz="3000" dirty="0" smtClean="0">
                <a:solidFill>
                  <a:srgbClr val="FF0000"/>
                </a:solidFill>
                <a:latin typeface="Times New Roman" panose="02020603050405020304" pitchFamily="18" charset="0"/>
                <a:cs typeface="Times New Roman" panose="02020603050405020304" pitchFamily="18" charset="0"/>
              </a:rPr>
              <a:t>-</a:t>
            </a:r>
            <a:r>
              <a:rPr lang="en-US" sz="3000" dirty="0" err="1" smtClean="0">
                <a:latin typeface="Times New Roman" panose="02020603050405020304" pitchFamily="18" charset="0"/>
                <a:cs typeface="Times New Roman" panose="02020603050405020304" pitchFamily="18" charset="0"/>
              </a:rPr>
              <a:t>tê</a:t>
            </a:r>
            <a:r>
              <a:rPr lang="en-US" sz="3000" dirty="0" smtClean="0">
                <a:solidFill>
                  <a:srgbClr val="FF0000"/>
                </a:solidFill>
                <a:latin typeface="Times New Roman" panose="02020603050405020304" pitchFamily="18" charset="0"/>
                <a:cs typeface="Times New Roman" panose="02020603050405020304" pitchFamily="18" charset="0"/>
              </a:rPr>
              <a:t>-</a:t>
            </a:r>
            <a:r>
              <a:rPr lang="en-US" sz="3000" dirty="0" err="1" smtClean="0">
                <a:latin typeface="Times New Roman" panose="02020603050405020304" pitchFamily="18" charset="0"/>
                <a:cs typeface="Times New Roman" panose="02020603050405020304" pitchFamily="18" charset="0"/>
              </a:rPr>
              <a:t>lê</a:t>
            </a:r>
            <a:r>
              <a:rPr lang="en-US" sz="3000" dirty="0" err="1" smtClean="0">
                <a:solidFill>
                  <a:srgbClr val="FF0000"/>
                </a:solidFill>
                <a:latin typeface="Times New Roman" panose="02020603050405020304" pitchFamily="18" charset="0"/>
                <a:cs typeface="Times New Roman" panose="02020603050405020304" pitchFamily="18" charset="0"/>
              </a:rPr>
              <a:t>-</a:t>
            </a:r>
            <a:r>
              <a:rPr lang="en-US" sz="3000" dirty="0" err="1" smtClean="0">
                <a:latin typeface="Times New Roman" panose="02020603050405020304" pitchFamily="18" charset="0"/>
                <a:cs typeface="Times New Roman" panose="02020603050405020304" pitchFamily="18" charset="0"/>
              </a:rPr>
              <a:t>ép</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74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25495" y="95613"/>
            <a:ext cx="8458200" cy="830997"/>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t>
            </a:r>
            <a:r>
              <a:rPr lang="en-US" sz="2400" dirty="0" err="1" smtClean="0">
                <a:latin typeface="Times New Roman" panose="02020603050405020304" pitchFamily="18" charset="0"/>
                <a:cs typeface="Times New Roman" panose="02020603050405020304" pitchFamily="18" charset="0"/>
              </a:rPr>
              <a:t>ư</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24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11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2021</a:t>
            </a:r>
          </a:p>
          <a:p>
            <a:pPr algn="ctr"/>
            <a:r>
              <a:rPr lang="en-US" sz="2400" dirty="0" err="1" smtClean="0">
                <a:solidFill>
                  <a:srgbClr val="00B050"/>
                </a:solidFill>
                <a:latin typeface="Times New Roman" panose="02020603050405020304" pitchFamily="18" charset="0"/>
                <a:cs typeface="Times New Roman" panose="02020603050405020304" pitchFamily="18" charset="0"/>
              </a:rPr>
              <a:t>Ôn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tập</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giữa</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học</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kì</a:t>
            </a:r>
            <a:r>
              <a:rPr lang="en-US" sz="2400" dirty="0" smtClean="0">
                <a:solidFill>
                  <a:srgbClr val="00B050"/>
                </a:solidFill>
                <a:latin typeface="Times New Roman" panose="02020603050405020304" pitchFamily="18" charset="0"/>
                <a:cs typeface="Times New Roman" panose="02020603050405020304" pitchFamily="18" charset="0"/>
              </a:rPr>
              <a:t> I</a:t>
            </a:r>
          </a:p>
        </p:txBody>
      </p:sp>
      <p:sp>
        <p:nvSpPr>
          <p:cNvPr id="10" name="TextBox 9"/>
          <p:cNvSpPr txBox="1"/>
          <p:nvPr/>
        </p:nvSpPr>
        <p:spPr>
          <a:xfrm>
            <a:off x="67861" y="945553"/>
            <a:ext cx="3658135" cy="523220"/>
          </a:xfrm>
          <a:prstGeom prst="rect">
            <a:avLst/>
          </a:prstGeom>
          <a:noFill/>
        </p:spPr>
        <p:txBody>
          <a:bodyPr wrap="square" rtlCol="0">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Chính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tả</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a:t>
            </a:r>
            <a:r>
              <a:rPr lang="en-US" sz="2800" dirty="0" err="1" smtClean="0">
                <a:solidFill>
                  <a:srgbClr val="0070C0"/>
                </a:solidFill>
                <a:latin typeface="Times New Roman" panose="02020603050405020304" pitchFamily="18" charset="0"/>
                <a:cs typeface="Times New Roman" panose="02020603050405020304" pitchFamily="18" charset="0"/>
              </a:rPr>
              <a:t>ghe-viết</a:t>
            </a:r>
            <a:r>
              <a:rPr lang="en-US" sz="2800" dirty="0" smtClean="0">
                <a:solidFill>
                  <a:srgbClr val="0070C0"/>
                </a:solidFill>
                <a:latin typeface="Times New Roman" panose="02020603050405020304" pitchFamily="18" charset="0"/>
                <a:cs typeface="Times New Roman" panose="02020603050405020304" pitchFamily="18" charset="0"/>
              </a:rPr>
              <a:t>) :</a:t>
            </a:r>
          </a:p>
        </p:txBody>
      </p:sp>
      <p:sp>
        <p:nvSpPr>
          <p:cNvPr id="11" name="TextBox 10"/>
          <p:cNvSpPr txBox="1"/>
          <p:nvPr/>
        </p:nvSpPr>
        <p:spPr>
          <a:xfrm>
            <a:off x="4438037" y="967649"/>
            <a:ext cx="3042992" cy="553998"/>
          </a:xfrm>
          <a:prstGeom prst="rect">
            <a:avLst/>
          </a:prstGeom>
          <a:noFill/>
        </p:spPr>
        <p:txBody>
          <a:bodyPr wrap="square" rtlCol="0">
            <a:spAutoFit/>
          </a:bodyPr>
          <a:lstStyle/>
          <a:p>
            <a:pPr algn="ctr"/>
            <a:r>
              <a:rPr lang="en-US" sz="3000" dirty="0" err="1" smtClean="0">
                <a:solidFill>
                  <a:srgbClr val="FF0000"/>
                </a:solidFill>
                <a:latin typeface="Times New Roman" panose="02020603050405020304" pitchFamily="18" charset="0"/>
                <a:cs typeface="Times New Roman" panose="02020603050405020304" pitchFamily="18" charset="0"/>
              </a:rPr>
              <a:t>Lời</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hứa</a:t>
            </a:r>
            <a:endParaRPr lang="en-US" sz="3000" dirty="0" smtClean="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6795484" y="1502690"/>
            <a:ext cx="3063919" cy="553998"/>
          </a:xfrm>
          <a:prstGeom prst="rect">
            <a:avLst/>
          </a:prstGeom>
          <a:noFill/>
        </p:spPr>
        <p:txBody>
          <a:bodyPr wrap="square" rtlCol="0">
            <a:spAutoFit/>
          </a:bodyPr>
          <a:lstStyle/>
          <a:p>
            <a:pPr algn="ctr"/>
            <a:r>
              <a:rPr lang="en-US" sz="3000" b="1" dirty="0" err="1" smtClean="0">
                <a:solidFill>
                  <a:srgbClr val="002060"/>
                </a:solidFill>
                <a:latin typeface="Times New Roman" panose="02020603050405020304" pitchFamily="18" charset="0"/>
                <a:cs typeface="Times New Roman" panose="02020603050405020304" pitchFamily="18" charset="0"/>
              </a:rPr>
              <a:t>Tư</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thế</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ngồi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viết</a:t>
            </a:r>
            <a:r>
              <a:rPr lang="en-US" sz="3000" b="1" dirty="0" smtClean="0">
                <a:solidFill>
                  <a:srgbClr val="002060"/>
                </a:solidFill>
                <a:latin typeface="Times New Roman" panose="02020603050405020304" pitchFamily="18" charset="0"/>
                <a:cs typeface="Times New Roman" panose="02020603050405020304" pitchFamily="18" charset="0"/>
              </a:rPr>
              <a:t>:</a:t>
            </a:r>
            <a:endParaRPr lang="vi-VN" sz="3000" b="1" dirty="0">
              <a:solidFill>
                <a:srgbClr val="002060"/>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16" y="1881124"/>
            <a:ext cx="4283480" cy="4547892"/>
          </a:xfrm>
          <a:prstGeom prst="rect">
            <a:avLst/>
          </a:prstGeom>
        </p:spPr>
      </p:pic>
      <p:sp>
        <p:nvSpPr>
          <p:cNvPr id="22" name="TextBox 21"/>
          <p:cNvSpPr txBox="1"/>
          <p:nvPr/>
        </p:nvSpPr>
        <p:spPr>
          <a:xfrm>
            <a:off x="6054595" y="2097727"/>
            <a:ext cx="6353863" cy="3108543"/>
          </a:xfrm>
          <a:prstGeom prst="rect">
            <a:avLst/>
          </a:prstGeom>
          <a:noFill/>
        </p:spPr>
        <p:txBody>
          <a:bodyPr wrap="square" rtlCol="0">
            <a:spAutoFit/>
          </a:bodyPr>
          <a:lstStyle/>
          <a:p>
            <a:pPr algn="just"/>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Vở</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để</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trên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bàn</a:t>
            </a:r>
            <a:r>
              <a:rPr lang="en-US" sz="2700" dirty="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ngay</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ngắn</a:t>
            </a:r>
            <a:r>
              <a:rPr lang="en-US" sz="2700" dirty="0" smtClean="0">
                <a:latin typeface="Times New Roman" panose="02020603050405020304" pitchFamily="18" charset="0"/>
                <a:cs typeface="Times New Roman" panose="02020603050405020304" pitchFamily="18" charset="0"/>
              </a:rPr>
              <a:t>.</a:t>
            </a:r>
          </a:p>
          <a:p>
            <a:pPr algn="just"/>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Lưng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thẳng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không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tì</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ngực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vào</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bàn</a:t>
            </a:r>
            <a:r>
              <a:rPr lang="en-US" sz="2700" dirty="0" smtClean="0">
                <a:latin typeface="Times New Roman" panose="02020603050405020304" pitchFamily="18" charset="0"/>
                <a:cs typeface="Times New Roman" panose="02020603050405020304" pitchFamily="18" charset="0"/>
              </a:rPr>
              <a:t>.</a:t>
            </a:r>
          </a:p>
          <a:p>
            <a:pPr algn="just"/>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Đầu</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hơi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cúi</a:t>
            </a:r>
            <a:r>
              <a:rPr lang="en-US" sz="2700" dirty="0" smtClean="0">
                <a:latin typeface="Times New Roman" panose="02020603050405020304" pitchFamily="18" charset="0"/>
                <a:cs typeface="Times New Roman" panose="02020603050405020304" pitchFamily="18" charset="0"/>
              </a:rPr>
              <a:t>.</a:t>
            </a:r>
          </a:p>
          <a:p>
            <a:pPr algn="just"/>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Mắt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cách</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vở</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khoảng</a:t>
            </a:r>
            <a:r>
              <a:rPr lang="en-US" sz="2700" dirty="0" smtClean="0">
                <a:latin typeface="Times New Roman" panose="02020603050405020304" pitchFamily="18" charset="0"/>
                <a:cs typeface="Times New Roman" panose="02020603050405020304" pitchFamily="18" charset="0"/>
              </a:rPr>
              <a:t> 25 </a:t>
            </a:r>
            <a:r>
              <a:rPr lang="en-US" sz="2700" dirty="0" err="1" smtClean="0">
                <a:latin typeface="Times New Roman" panose="02020603050405020304" pitchFamily="18" charset="0"/>
                <a:cs typeface="Times New Roman" panose="02020603050405020304" pitchFamily="18" charset="0"/>
              </a:rPr>
              <a:t>đến</a:t>
            </a:r>
            <a:r>
              <a:rPr lang="en-US" sz="2700" dirty="0" smtClean="0">
                <a:latin typeface="Times New Roman" panose="02020603050405020304" pitchFamily="18" charset="0"/>
                <a:cs typeface="Times New Roman" panose="02020603050405020304" pitchFamily="18" charset="0"/>
              </a:rPr>
              <a:t> 30 cm.</a:t>
            </a:r>
            <a:endParaRPr lang="en-US" sz="2700" dirty="0">
              <a:latin typeface="Times New Roman" panose="02020603050405020304" pitchFamily="18" charset="0"/>
              <a:cs typeface="Times New Roman" panose="02020603050405020304" pitchFamily="18" charset="0"/>
            </a:endParaRPr>
          </a:p>
          <a:p>
            <a:pPr algn="just"/>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Tay</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phải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cầm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bút</a:t>
            </a:r>
            <a:r>
              <a:rPr lang="en-US" sz="2700" dirty="0" smtClean="0">
                <a:latin typeface="Times New Roman" panose="02020603050405020304" pitchFamily="18" charset="0"/>
                <a:cs typeface="Times New Roman" panose="02020603050405020304" pitchFamily="18" charset="0"/>
              </a:rPr>
              <a:t>.</a:t>
            </a:r>
          </a:p>
          <a:p>
            <a:pPr algn="just"/>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Tay</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trái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tì</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nhẹ</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lên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mép</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vở</a:t>
            </a:r>
            <a:r>
              <a:rPr lang="en-US" sz="2700" dirty="0" smtClean="0">
                <a:latin typeface="Times New Roman" panose="02020603050405020304" pitchFamily="18" charset="0"/>
                <a:cs typeface="Times New Roman" panose="02020603050405020304" pitchFamily="18" charset="0"/>
              </a:rPr>
              <a:t>.</a:t>
            </a:r>
          </a:p>
          <a:p>
            <a:pPr algn="just"/>
            <a:r>
              <a:rPr lang="en-US" sz="2700" dirty="0" smtClean="0">
                <a:latin typeface="Times New Roman" panose="02020603050405020304" pitchFamily="18" charset="0"/>
                <a:cs typeface="Times New Roman" panose="02020603050405020304" pitchFamily="18" charset="0"/>
              </a:rPr>
              <a:t>- Hai </a:t>
            </a:r>
            <a:r>
              <a:rPr lang="en-US" sz="2700" dirty="0" err="1" smtClean="0">
                <a:latin typeface="Times New Roman" panose="02020603050405020304" pitchFamily="18" charset="0"/>
                <a:cs typeface="Times New Roman" panose="02020603050405020304" pitchFamily="18" charset="0"/>
              </a:rPr>
              <a:t>chân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để</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thẳng</a:t>
            </a:r>
            <a:r>
              <a:rPr lang="en-US" sz="2700" dirty="0" smtClean="0">
                <a:latin typeface="Times New Roman" panose="02020603050405020304" pitchFamily="18" charset="0"/>
                <a:cs typeface="Times New Roman" panose="02020603050405020304" pitchFamily="18" charset="0"/>
              </a:rPr>
              <a:t>, song </a:t>
            </a:r>
            <a:r>
              <a:rPr lang="en-US" sz="2700" dirty="0" err="1" smtClean="0">
                <a:latin typeface="Times New Roman" panose="02020603050405020304" pitchFamily="18" charset="0"/>
                <a:cs typeface="Times New Roman" panose="02020603050405020304" pitchFamily="18" charset="0"/>
              </a:rPr>
              <a:t>song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thoải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mái</a:t>
            </a:r>
            <a:r>
              <a:rPr lang="en-US" sz="27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83690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25495" y="95613"/>
            <a:ext cx="8458200" cy="830997"/>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t>
            </a:r>
            <a:r>
              <a:rPr lang="en-US" sz="2400" dirty="0" err="1" smtClean="0">
                <a:latin typeface="Times New Roman" panose="02020603050405020304" pitchFamily="18" charset="0"/>
                <a:cs typeface="Times New Roman" panose="02020603050405020304" pitchFamily="18" charset="0"/>
              </a:rPr>
              <a:t>ư</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24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11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2021</a:t>
            </a:r>
          </a:p>
          <a:p>
            <a:pPr algn="ctr"/>
            <a:r>
              <a:rPr lang="en-US" sz="2400" dirty="0" err="1" smtClean="0">
                <a:solidFill>
                  <a:srgbClr val="00B050"/>
                </a:solidFill>
                <a:latin typeface="Times New Roman" panose="02020603050405020304" pitchFamily="18" charset="0"/>
                <a:cs typeface="Times New Roman" panose="02020603050405020304" pitchFamily="18" charset="0"/>
              </a:rPr>
              <a:t>Ôn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tập</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giữa</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học</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kì</a:t>
            </a:r>
            <a:r>
              <a:rPr lang="en-US" sz="2400" dirty="0" smtClean="0">
                <a:solidFill>
                  <a:srgbClr val="00B050"/>
                </a:solidFill>
                <a:latin typeface="Times New Roman" panose="02020603050405020304" pitchFamily="18" charset="0"/>
                <a:cs typeface="Times New Roman" panose="02020603050405020304" pitchFamily="18" charset="0"/>
              </a:rPr>
              <a:t> I</a:t>
            </a:r>
          </a:p>
        </p:txBody>
      </p:sp>
      <p:sp>
        <p:nvSpPr>
          <p:cNvPr id="10" name="TextBox 9"/>
          <p:cNvSpPr txBox="1"/>
          <p:nvPr/>
        </p:nvSpPr>
        <p:spPr>
          <a:xfrm>
            <a:off x="67861" y="945553"/>
            <a:ext cx="3658135" cy="523220"/>
          </a:xfrm>
          <a:prstGeom prst="rect">
            <a:avLst/>
          </a:prstGeom>
          <a:noFill/>
        </p:spPr>
        <p:txBody>
          <a:bodyPr wrap="square" rtlCol="0">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Chính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tả</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a:t>
            </a:r>
            <a:r>
              <a:rPr lang="en-US" sz="2800" dirty="0" err="1" smtClean="0">
                <a:solidFill>
                  <a:srgbClr val="0070C0"/>
                </a:solidFill>
                <a:latin typeface="Times New Roman" panose="02020603050405020304" pitchFamily="18" charset="0"/>
                <a:cs typeface="Times New Roman" panose="02020603050405020304" pitchFamily="18" charset="0"/>
              </a:rPr>
              <a:t>ghe-viết</a:t>
            </a:r>
            <a:r>
              <a:rPr lang="en-US" sz="2800" dirty="0" smtClean="0">
                <a:solidFill>
                  <a:srgbClr val="0070C0"/>
                </a:solidFill>
                <a:latin typeface="Times New Roman" panose="02020603050405020304" pitchFamily="18" charset="0"/>
                <a:cs typeface="Times New Roman" panose="02020603050405020304" pitchFamily="18" charset="0"/>
              </a:rPr>
              <a:t>) :</a:t>
            </a:r>
          </a:p>
        </p:txBody>
      </p:sp>
      <p:sp>
        <p:nvSpPr>
          <p:cNvPr id="11" name="TextBox 10"/>
          <p:cNvSpPr txBox="1"/>
          <p:nvPr/>
        </p:nvSpPr>
        <p:spPr>
          <a:xfrm>
            <a:off x="4438037" y="967649"/>
            <a:ext cx="3042992" cy="553998"/>
          </a:xfrm>
          <a:prstGeom prst="rect">
            <a:avLst/>
          </a:prstGeom>
          <a:noFill/>
        </p:spPr>
        <p:txBody>
          <a:bodyPr wrap="square" rtlCol="0">
            <a:spAutoFit/>
          </a:bodyPr>
          <a:lstStyle/>
          <a:p>
            <a:pPr algn="ctr"/>
            <a:r>
              <a:rPr lang="en-US" sz="3000" dirty="0" err="1" smtClean="0">
                <a:solidFill>
                  <a:srgbClr val="FF0000"/>
                </a:solidFill>
                <a:latin typeface="Times New Roman" panose="02020603050405020304" pitchFamily="18" charset="0"/>
                <a:cs typeface="Times New Roman" panose="02020603050405020304" pitchFamily="18" charset="0"/>
              </a:rPr>
              <a:t>Lời</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hứa</a:t>
            </a:r>
            <a:endParaRPr lang="en-US" sz="3000" dirty="0" smtClean="0">
              <a:solidFill>
                <a:srgbClr val="FF0000"/>
              </a:solidFill>
              <a:latin typeface="Times New Roman" panose="02020603050405020304" pitchFamily="18" charset="0"/>
              <a:cs typeface="Times New Roman" panose="02020603050405020304" pitchFamily="18" charset="0"/>
            </a:endParaRPr>
          </a:p>
        </p:txBody>
      </p:sp>
      <p:sp>
        <p:nvSpPr>
          <p:cNvPr id="8" name="WordArt 15"/>
          <p:cNvSpPr>
            <a:spLocks noChangeArrowheads="1" noChangeShapeType="1" noTextEdit="1"/>
          </p:cNvSpPr>
          <p:nvPr/>
        </p:nvSpPr>
        <p:spPr bwMode="auto">
          <a:xfrm>
            <a:off x="1076499" y="2374343"/>
            <a:ext cx="10153996" cy="1707205"/>
          </a:xfrm>
          <a:prstGeom prst="rect">
            <a:avLst/>
          </a:prstGeom>
        </p:spPr>
        <p:txBody>
          <a:bodyPr wrap="none" fromWordArt="1">
            <a:prstTxWarp prst="textPlain">
              <a:avLst>
                <a:gd name="adj" fmla="val 50106"/>
              </a:avLst>
            </a:prstTxWarp>
          </a:bodyPr>
          <a:lstStyle/>
          <a:p>
            <a:pPr algn="ct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Chúng</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ta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cùng</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viết</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chính</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tả</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nào</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7913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5495" y="95613"/>
            <a:ext cx="8458200" cy="830997"/>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25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11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2021</a:t>
            </a:r>
          </a:p>
          <a:p>
            <a:pPr algn="ctr"/>
            <a:r>
              <a:rPr lang="en-US" sz="2400" dirty="0" err="1" smtClean="0">
                <a:solidFill>
                  <a:srgbClr val="00B050"/>
                </a:solidFill>
                <a:latin typeface="Times New Roman" panose="02020603050405020304" pitchFamily="18" charset="0"/>
                <a:cs typeface="Times New Roman" panose="02020603050405020304" pitchFamily="18" charset="0"/>
              </a:rPr>
              <a:t>Ôn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tập</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giữa</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học</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kì</a:t>
            </a:r>
            <a:r>
              <a:rPr lang="en-US" sz="2400" dirty="0" smtClean="0">
                <a:solidFill>
                  <a:srgbClr val="00B050"/>
                </a:solidFill>
                <a:latin typeface="Times New Roman" panose="02020603050405020304" pitchFamily="18" charset="0"/>
                <a:cs typeface="Times New Roman" panose="02020603050405020304" pitchFamily="18" charset="0"/>
              </a:rPr>
              <a:t> I</a:t>
            </a:r>
          </a:p>
        </p:txBody>
      </p:sp>
      <p:sp>
        <p:nvSpPr>
          <p:cNvPr id="3" name="TextBox 2"/>
          <p:cNvSpPr txBox="1"/>
          <p:nvPr/>
        </p:nvSpPr>
        <p:spPr>
          <a:xfrm>
            <a:off x="124691" y="1014153"/>
            <a:ext cx="11970327" cy="4708981"/>
          </a:xfrm>
          <a:prstGeom prst="rect">
            <a:avLst/>
          </a:prstGeom>
          <a:noFill/>
        </p:spPr>
        <p:txBody>
          <a:bodyPr wrap="square" rtlCol="0">
            <a:spAutoFit/>
          </a:bodyPr>
          <a:lstStyle/>
          <a:p>
            <a:pPr algn="ctr"/>
            <a:r>
              <a:rPr lang="vi-VN" sz="3000" b="1" dirty="0">
                <a:latin typeface="Times New Roman" panose="02020603050405020304" pitchFamily="18" charset="0"/>
                <a:cs typeface="Times New Roman" panose="02020603050405020304" pitchFamily="18" charset="0"/>
              </a:rPr>
              <a:t>Quê hương</a:t>
            </a:r>
            <a:endParaRPr lang="vi-VN" sz="3000" dirty="0">
              <a:latin typeface="Times New Roman" panose="02020603050405020304" pitchFamily="18" charset="0"/>
              <a:cs typeface="Times New Roman" panose="02020603050405020304" pitchFamily="18" charset="0"/>
            </a:endParaRPr>
          </a:p>
          <a:p>
            <a:pPr algn="just"/>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Chị </a:t>
            </a:r>
            <a:r>
              <a:rPr lang="vi-VN" sz="3000" dirty="0">
                <a:latin typeface="Times New Roman" panose="02020603050405020304" pitchFamily="18" charset="0"/>
                <a:cs typeface="Times New Roman" panose="02020603050405020304" pitchFamily="18" charset="0"/>
              </a:rPr>
              <a:t>Sứ yêu biết bao nhiêu cái chốn này, nơi chị oa oa cất tiếng khóc đầu tiên, nơi quả ngọt, trái sai đã thắm hồng da dẻ chị. Chính tại nơi này, mẹ chị đã hát ru chị ngủ. Và đến lúc làm mẹ, chị lại hát ru con những câu hát ngày xưa...</a:t>
            </a:r>
          </a:p>
          <a:p>
            <a:pPr algn="just"/>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Chị </a:t>
            </a:r>
            <a:r>
              <a:rPr lang="vi-VN" sz="3000" dirty="0">
                <a:latin typeface="Times New Roman" panose="02020603050405020304" pitchFamily="18" charset="0"/>
                <a:cs typeface="Times New Roman" panose="02020603050405020304" pitchFamily="18" charset="0"/>
              </a:rPr>
              <a:t>Sứ yêu Hòn Đất bằng cái tình yêu hầu như là máu thịt. Chị thương ngôi nhà sàn lâu năm có cái bậc thang, nơi mà bất cứ lúc nào đứng đó, chị cũng có thể nhìn thấy sóng biển, thấy xóm nhà xen lẫn trong vườn cây, thấy ruộng đồng, thấy núi Ba Thê vòi vọi xanh lam cứ mỗi buổi hoàng hôn lại hiện trắng những cánh cò</a:t>
            </a:r>
            <a:r>
              <a:rPr lang="vi-VN" sz="3000" dirty="0" smtClean="0">
                <a:latin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1769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5495" y="95613"/>
            <a:ext cx="8458200" cy="830997"/>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25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11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2021</a:t>
            </a:r>
          </a:p>
          <a:p>
            <a:pPr algn="ctr"/>
            <a:r>
              <a:rPr lang="en-US" sz="2400" dirty="0" err="1" smtClean="0">
                <a:solidFill>
                  <a:srgbClr val="00B050"/>
                </a:solidFill>
                <a:latin typeface="Times New Roman" panose="02020603050405020304" pitchFamily="18" charset="0"/>
                <a:cs typeface="Times New Roman" panose="02020603050405020304" pitchFamily="18" charset="0"/>
              </a:rPr>
              <a:t>Ôn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tập</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giữa</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học</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kì</a:t>
            </a:r>
            <a:r>
              <a:rPr lang="en-US" sz="2400" dirty="0" smtClean="0">
                <a:solidFill>
                  <a:srgbClr val="00B050"/>
                </a:solidFill>
                <a:latin typeface="Times New Roman" panose="02020603050405020304" pitchFamily="18" charset="0"/>
                <a:cs typeface="Times New Roman" panose="02020603050405020304" pitchFamily="18" charset="0"/>
              </a:rPr>
              <a:t> I</a:t>
            </a:r>
          </a:p>
        </p:txBody>
      </p:sp>
      <p:sp>
        <p:nvSpPr>
          <p:cNvPr id="3" name="TextBox 2"/>
          <p:cNvSpPr txBox="1"/>
          <p:nvPr/>
        </p:nvSpPr>
        <p:spPr>
          <a:xfrm>
            <a:off x="124691" y="1014153"/>
            <a:ext cx="11970327" cy="3785652"/>
          </a:xfrm>
          <a:prstGeom prst="rect">
            <a:avLst/>
          </a:prstGeom>
          <a:noFill/>
        </p:spPr>
        <p:txBody>
          <a:bodyPr wrap="square" rtlCol="0">
            <a:spAutoFit/>
          </a:bodyPr>
          <a:lstStyle/>
          <a:p>
            <a:pPr algn="just"/>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Ánh </a:t>
            </a:r>
            <a:r>
              <a:rPr lang="vi-VN" sz="3000" dirty="0">
                <a:latin typeface="Times New Roman" panose="02020603050405020304" pitchFamily="18" charset="0"/>
                <a:cs typeface="Times New Roman" panose="02020603050405020304" pitchFamily="18" charset="0"/>
              </a:rPr>
              <a:t>nắng lên tới bờ cát, lướt qua những thân tre nghiêng nghiêng, vàng óng. Nắng đã chiếu sáng lòa cửa biển. Xóm lưới cũng ngập trong nắng đó. Sứ nhìn những làn khói bay lên từ các mái nhà chen chúc của bà con làng biển. Sứ còn thấy rõ những vạt lưới đan bằng sợi ni lông óng vàng, phất phơ bên cạnh những vạt lưới đen ngăm, trùi trũi.</a:t>
            </a:r>
          </a:p>
          <a:p>
            <a:pPr algn="just"/>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Nắng </a:t>
            </a:r>
            <a:r>
              <a:rPr lang="vi-VN" sz="3000" dirty="0">
                <a:latin typeface="Times New Roman" panose="02020603050405020304" pitchFamily="18" charset="0"/>
                <a:cs typeface="Times New Roman" panose="02020603050405020304" pitchFamily="18" charset="0"/>
              </a:rPr>
              <a:t>sớm đẫm chiếu người Sứ. Ánh nắng chiếu vào đôi mắt chị, tắm mượt mái tóc, phủ đầy đôi bờ vai tròn trịa của chị</a:t>
            </a:r>
            <a:r>
              <a:rPr lang="vi-VN" sz="3000" dirty="0" smtClean="0">
                <a:latin typeface="Times New Roman" panose="02020603050405020304" pitchFamily="18" charset="0"/>
                <a:cs typeface="Times New Roman" panose="02020603050405020304" pitchFamily="18" charset="0"/>
              </a:rPr>
              <a:t>.</a:t>
            </a:r>
            <a:endParaRPr lang="en-US" sz="3000" dirty="0" smtClean="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                                                                                          Theo </a:t>
            </a:r>
            <a:r>
              <a:rPr lang="en-US" sz="3000" dirty="0" err="1" smtClean="0">
                <a:latin typeface="Times New Roman" panose="02020603050405020304" pitchFamily="18" charset="0"/>
                <a:cs typeface="Times New Roman" panose="02020603050405020304" pitchFamily="18" charset="0"/>
              </a:rPr>
              <a:t>Anh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Đức</a:t>
            </a:r>
            <a:endParaRPr lang="vi-VN"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429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5495" y="95613"/>
            <a:ext cx="8458200" cy="830997"/>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25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11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2021</a:t>
            </a:r>
          </a:p>
          <a:p>
            <a:pPr algn="ctr"/>
            <a:r>
              <a:rPr lang="en-US" sz="2400" dirty="0" err="1" smtClean="0">
                <a:solidFill>
                  <a:srgbClr val="00B050"/>
                </a:solidFill>
                <a:latin typeface="Times New Roman" panose="02020603050405020304" pitchFamily="18" charset="0"/>
                <a:cs typeface="Times New Roman" panose="02020603050405020304" pitchFamily="18" charset="0"/>
              </a:rPr>
              <a:t>Ôn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tập</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giữa</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học</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kì</a:t>
            </a:r>
            <a:r>
              <a:rPr lang="en-US" sz="2400" dirty="0" smtClean="0">
                <a:solidFill>
                  <a:srgbClr val="00B050"/>
                </a:solidFill>
                <a:latin typeface="Times New Roman" panose="02020603050405020304" pitchFamily="18" charset="0"/>
                <a:cs typeface="Times New Roman" panose="02020603050405020304" pitchFamily="18" charset="0"/>
              </a:rPr>
              <a:t> I</a:t>
            </a:r>
          </a:p>
        </p:txBody>
      </p:sp>
      <p:sp>
        <p:nvSpPr>
          <p:cNvPr id="3" name="TextBox 2"/>
          <p:cNvSpPr txBox="1"/>
          <p:nvPr/>
        </p:nvSpPr>
        <p:spPr>
          <a:xfrm>
            <a:off x="124691" y="1014153"/>
            <a:ext cx="11970327" cy="4247317"/>
          </a:xfrm>
          <a:prstGeom prst="rect">
            <a:avLst/>
          </a:prstGeom>
          <a:noFill/>
        </p:spPr>
        <p:txBody>
          <a:bodyPr wrap="square" rtlCol="0">
            <a:spAutoFit/>
          </a:bodyPr>
          <a:lstStyle/>
          <a:p>
            <a:r>
              <a:rPr lang="en-US" sz="3000" b="1" dirty="0" smtClean="0">
                <a:latin typeface="Times New Roman" panose="02020603050405020304" pitchFamily="18" charset="0"/>
                <a:cs typeface="Times New Roman" panose="02020603050405020304" pitchFamily="18" charset="0"/>
              </a:rPr>
              <a:t>1/ </a:t>
            </a:r>
            <a:r>
              <a:rPr lang="vi-VN" sz="3000" b="1" dirty="0" smtClean="0">
                <a:latin typeface="Times New Roman" panose="02020603050405020304" pitchFamily="18" charset="0"/>
                <a:cs typeface="Times New Roman" panose="02020603050405020304" pitchFamily="18" charset="0"/>
              </a:rPr>
              <a:t>Tên </a:t>
            </a:r>
            <a:r>
              <a:rPr lang="vi-VN" sz="3000" b="1" dirty="0">
                <a:latin typeface="Times New Roman" panose="02020603050405020304" pitchFamily="18" charset="0"/>
                <a:cs typeface="Times New Roman" panose="02020603050405020304" pitchFamily="18" charset="0"/>
              </a:rPr>
              <a:t>vùng quê được tả trong bài văn là gì ?</a:t>
            </a:r>
            <a:endParaRPr lang="vi-VN" sz="3000" dirty="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a</a:t>
            </a:r>
            <a:r>
              <a:rPr lang="vi-VN" sz="3000" dirty="0">
                <a:latin typeface="Times New Roman" panose="02020603050405020304" pitchFamily="18" charset="0"/>
                <a:cs typeface="Times New Roman" panose="02020603050405020304" pitchFamily="18" charset="0"/>
              </a:rPr>
              <a:t>) Ba Thê</a:t>
            </a:r>
          </a:p>
          <a:p>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b</a:t>
            </a:r>
            <a:r>
              <a:rPr lang="vi-VN" sz="3000" dirty="0">
                <a:latin typeface="Times New Roman" panose="02020603050405020304" pitchFamily="18" charset="0"/>
                <a:cs typeface="Times New Roman" panose="02020603050405020304" pitchFamily="18" charset="0"/>
              </a:rPr>
              <a:t>) Hòn Đất</a:t>
            </a:r>
          </a:p>
          <a:p>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c</a:t>
            </a:r>
            <a:r>
              <a:rPr lang="vi-VN" sz="3000" dirty="0">
                <a:latin typeface="Times New Roman" panose="02020603050405020304" pitchFamily="18" charset="0"/>
                <a:cs typeface="Times New Roman" panose="02020603050405020304" pitchFamily="18" charset="0"/>
              </a:rPr>
              <a:t>) Không có </a:t>
            </a:r>
            <a:r>
              <a:rPr lang="vi-VN" sz="3000" dirty="0" smtClean="0">
                <a:latin typeface="Times New Roman" panose="02020603050405020304" pitchFamily="18" charset="0"/>
                <a:cs typeface="Times New Roman" panose="02020603050405020304" pitchFamily="18" charset="0"/>
              </a:rPr>
              <a:t>tên</a:t>
            </a:r>
            <a:endParaRPr lang="en-US" sz="3000" dirty="0" smtClean="0">
              <a:latin typeface="Times New Roman" panose="02020603050405020304" pitchFamily="18" charset="0"/>
              <a:cs typeface="Times New Roman" panose="02020603050405020304" pitchFamily="18" charset="0"/>
            </a:endParaRPr>
          </a:p>
          <a:p>
            <a:endParaRPr lang="en-US" sz="3000" dirty="0" smtClean="0">
              <a:latin typeface="Times New Roman" panose="02020603050405020304" pitchFamily="18" charset="0"/>
              <a:cs typeface="Times New Roman" panose="02020603050405020304" pitchFamily="18" charset="0"/>
            </a:endParaRPr>
          </a:p>
          <a:p>
            <a:r>
              <a:rPr lang="en-US" sz="3000" b="1" dirty="0" smtClean="0">
                <a:latin typeface="Times New Roman" panose="02020603050405020304" pitchFamily="18" charset="0"/>
                <a:cs typeface="Times New Roman" panose="02020603050405020304" pitchFamily="18" charset="0"/>
              </a:rPr>
              <a:t>2/ </a:t>
            </a:r>
            <a:r>
              <a:rPr lang="vi-VN" sz="3000" b="1" dirty="0" smtClean="0">
                <a:latin typeface="Times New Roman" panose="02020603050405020304" pitchFamily="18" charset="0"/>
                <a:cs typeface="Times New Roman" panose="02020603050405020304" pitchFamily="18" charset="0"/>
              </a:rPr>
              <a:t>Quê </a:t>
            </a:r>
            <a:r>
              <a:rPr lang="vi-VN" sz="3000" b="1" dirty="0">
                <a:latin typeface="Times New Roman" panose="02020603050405020304" pitchFamily="18" charset="0"/>
                <a:cs typeface="Times New Roman" panose="02020603050405020304" pitchFamily="18" charset="0"/>
              </a:rPr>
              <a:t>hương chị Sứ là :</a:t>
            </a:r>
            <a:endParaRPr lang="vi-VN" sz="3000" dirty="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a</a:t>
            </a:r>
            <a:r>
              <a:rPr lang="vi-VN" sz="3000" dirty="0">
                <a:latin typeface="Times New Roman" panose="02020603050405020304" pitchFamily="18" charset="0"/>
                <a:cs typeface="Times New Roman" panose="02020603050405020304" pitchFamily="18" charset="0"/>
              </a:rPr>
              <a:t>) Thành phố</a:t>
            </a:r>
          </a:p>
          <a:p>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b</a:t>
            </a:r>
            <a:r>
              <a:rPr lang="vi-VN" sz="3000" dirty="0">
                <a:latin typeface="Times New Roman" panose="02020603050405020304" pitchFamily="18" charset="0"/>
                <a:cs typeface="Times New Roman" panose="02020603050405020304" pitchFamily="18" charset="0"/>
              </a:rPr>
              <a:t>) Vùng núi</a:t>
            </a:r>
          </a:p>
          <a:p>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c</a:t>
            </a:r>
            <a:r>
              <a:rPr lang="vi-VN" sz="3000" dirty="0">
                <a:latin typeface="Times New Roman" panose="02020603050405020304" pitchFamily="18" charset="0"/>
                <a:cs typeface="Times New Roman" panose="02020603050405020304" pitchFamily="18" charset="0"/>
              </a:rPr>
              <a:t>) Vùng </a:t>
            </a:r>
            <a:r>
              <a:rPr lang="vi-VN" sz="3000" dirty="0" smtClean="0">
                <a:latin typeface="Times New Roman" panose="02020603050405020304" pitchFamily="18" charset="0"/>
                <a:cs typeface="Times New Roman" panose="02020603050405020304" pitchFamily="18" charset="0"/>
              </a:rPr>
              <a:t>biển</a:t>
            </a:r>
            <a:r>
              <a:rPr lang="en-US" sz="3000" dirty="0" smtClean="0">
                <a:latin typeface="Times New Roman" panose="02020603050405020304" pitchFamily="18" charset="0"/>
                <a:cs typeface="Times New Roman" panose="02020603050405020304" pitchFamily="18" charset="0"/>
              </a:rPr>
              <a:t> </a:t>
            </a:r>
            <a:endParaRPr lang="vi-VN" sz="3000" dirty="0">
              <a:latin typeface="Times New Roman" panose="02020603050405020304" pitchFamily="18" charset="0"/>
              <a:cs typeface="Times New Roman" panose="02020603050405020304" pitchFamily="18" charset="0"/>
            </a:endParaRPr>
          </a:p>
        </p:txBody>
      </p:sp>
      <p:sp>
        <p:nvSpPr>
          <p:cNvPr id="4" name="Oval 3"/>
          <p:cNvSpPr/>
          <p:nvPr/>
        </p:nvSpPr>
        <p:spPr>
          <a:xfrm>
            <a:off x="465513" y="1970116"/>
            <a:ext cx="656705" cy="4904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Times New Roman" panose="02020603050405020304" pitchFamily="18" charset="0"/>
                <a:cs typeface="Times New Roman" panose="02020603050405020304" pitchFamily="18" charset="0"/>
              </a:rPr>
              <a:t>b)</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Oval 4"/>
          <p:cNvSpPr/>
          <p:nvPr/>
        </p:nvSpPr>
        <p:spPr>
          <a:xfrm>
            <a:off x="465512" y="4660233"/>
            <a:ext cx="656705" cy="4904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c</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962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847" y="1523833"/>
            <a:ext cx="12022123" cy="553998"/>
          </a:xfrm>
          <a:prstGeom prst="rect">
            <a:avLst/>
          </a:prstGeom>
          <a:noFill/>
        </p:spPr>
        <p:txBody>
          <a:bodyPr wrap="square" rtlCol="0">
            <a:spAutoFit/>
          </a:bodyPr>
          <a:lstStyle/>
          <a:p>
            <a:pPr algn="just"/>
            <a:r>
              <a:rPr lang="en-US" sz="3000" dirty="0">
                <a:latin typeface="Times New Roman" panose="02020603050405020304" pitchFamily="18" charset="0"/>
                <a:cs typeface="Times New Roman" panose="02020603050405020304" pitchFamily="18" charset="0"/>
              </a:rPr>
              <a:t>1</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Lập</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bảng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tổng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kết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quy</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tắc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viết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tên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riêng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theo</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mẫu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sau</a:t>
            </a:r>
            <a:r>
              <a:rPr lang="en-US" sz="3000" dirty="0" smtClean="0">
                <a:latin typeface="Times New Roman" panose="02020603050405020304" pitchFamily="18" charset="0"/>
                <a:cs typeface="Times New Roman" panose="02020603050405020304" pitchFamily="18" charset="0"/>
              </a:rPr>
              <a:t> :</a:t>
            </a:r>
            <a:endParaRPr lang="en-US" sz="3000" dirty="0" smtClean="0">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95867737"/>
              </p:ext>
            </p:extLst>
          </p:nvPr>
        </p:nvGraphicFramePr>
        <p:xfrm>
          <a:off x="213344" y="2523640"/>
          <a:ext cx="11699130" cy="1826718"/>
        </p:xfrm>
        <a:graphic>
          <a:graphicData uri="http://schemas.openxmlformats.org/drawingml/2006/table">
            <a:tbl>
              <a:tblPr firstRow="1" bandRow="1">
                <a:tableStyleId>{5940675A-B579-460E-94D1-54222C63F5DA}</a:tableStyleId>
              </a:tblPr>
              <a:tblGrid>
                <a:gridCol w="3262684">
                  <a:extLst>
                    <a:ext uri="{9D8B030D-6E8A-4147-A177-3AD203B41FA5}">
                      <a16:colId xmlns:a16="http://schemas.microsoft.com/office/drawing/2014/main" val="3533015299"/>
                    </a:ext>
                  </a:extLst>
                </a:gridCol>
                <a:gridCol w="6030931">
                  <a:extLst>
                    <a:ext uri="{9D8B030D-6E8A-4147-A177-3AD203B41FA5}">
                      <a16:colId xmlns:a16="http://schemas.microsoft.com/office/drawing/2014/main" val="1235209731"/>
                    </a:ext>
                  </a:extLst>
                </a:gridCol>
                <a:gridCol w="2405515">
                  <a:extLst>
                    <a:ext uri="{9D8B030D-6E8A-4147-A177-3AD203B41FA5}">
                      <a16:colId xmlns:a16="http://schemas.microsoft.com/office/drawing/2014/main" val="2342895487"/>
                    </a:ext>
                  </a:extLst>
                </a:gridCol>
              </a:tblGrid>
              <a:tr h="883082">
                <a:tc>
                  <a:txBody>
                    <a:bodyPr/>
                    <a:lstStyle/>
                    <a:p>
                      <a:pPr algn="ctr"/>
                      <a:r>
                        <a:rPr lang="en-US" sz="3000" dirty="0" err="1" smtClean="0">
                          <a:latin typeface="Times New Roman" panose="02020603050405020304" pitchFamily="18" charset="0"/>
                          <a:cs typeface="Times New Roman" panose="02020603050405020304" pitchFamily="18" charset="0"/>
                        </a:rPr>
                        <a:t>Các</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loại</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tên</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riêng</a:t>
                      </a:r>
                      <a:endParaRPr lang="en-US"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err="1" smtClean="0">
                          <a:latin typeface="Times New Roman" panose="02020603050405020304" pitchFamily="18" charset="0"/>
                          <a:cs typeface="Times New Roman" panose="02020603050405020304" pitchFamily="18" charset="0"/>
                        </a:rPr>
                        <a:t>Quy</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tắc</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viết</a:t>
                      </a:r>
                      <a:endParaRPr lang="en-US"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err="1" smtClean="0">
                          <a:latin typeface="Times New Roman" panose="02020603050405020304" pitchFamily="18" charset="0"/>
                          <a:cs typeface="Times New Roman" panose="02020603050405020304" pitchFamily="18" charset="0"/>
                        </a:rPr>
                        <a:t>Ví</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dụ</a:t>
                      </a:r>
                      <a:endParaRPr lang="en-US"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0090721"/>
                  </a:ext>
                </a:extLst>
              </a:tr>
              <a:tr h="943636">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71294647"/>
                  </a:ext>
                </a:extLst>
              </a:tr>
            </a:tbl>
          </a:graphicData>
        </a:graphic>
      </p:graphicFrame>
      <p:sp>
        <p:nvSpPr>
          <p:cNvPr id="5" name="TextBox 4"/>
          <p:cNvSpPr txBox="1"/>
          <p:nvPr/>
        </p:nvSpPr>
        <p:spPr>
          <a:xfrm>
            <a:off x="213344" y="3322554"/>
            <a:ext cx="3242136" cy="1015663"/>
          </a:xfrm>
          <a:prstGeom prst="rect">
            <a:avLst/>
          </a:prstGeom>
          <a:noFill/>
        </p:spPr>
        <p:txBody>
          <a:bodyPr wrap="square" rtlCol="0">
            <a:spAutoFit/>
          </a:bodyPr>
          <a:lstStyle/>
          <a:p>
            <a:pPr algn="just"/>
            <a:r>
              <a:rPr lang="en-US" sz="3000" dirty="0" smtClean="0">
                <a:latin typeface="Times New Roman" panose="02020603050405020304" pitchFamily="18" charset="0"/>
                <a:cs typeface="Times New Roman" panose="02020603050405020304" pitchFamily="18" charset="0"/>
              </a:rPr>
              <a:t>1. </a:t>
            </a:r>
            <a:r>
              <a:rPr lang="en-US" sz="3000" dirty="0" err="1" smtClean="0">
                <a:latin typeface="Times New Roman" panose="02020603050405020304" pitchFamily="18" charset="0"/>
                <a:cs typeface="Times New Roman" panose="02020603050405020304" pitchFamily="18" charset="0"/>
              </a:rPr>
              <a:t>Tên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người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tên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địa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lí</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Việt</a:t>
            </a:r>
            <a:r>
              <a:rPr lang="en-US" sz="3000" dirty="0" smtClean="0">
                <a:latin typeface="Times New Roman" panose="02020603050405020304" pitchFamily="18" charset="0"/>
                <a:cs typeface="Times New Roman" panose="02020603050405020304" pitchFamily="18" charset="0"/>
              </a:rPr>
              <a:t> Nam</a:t>
            </a:r>
            <a:endParaRPr lang="en-US" sz="3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721183" y="3322554"/>
            <a:ext cx="2818014" cy="1015663"/>
          </a:xfrm>
          <a:prstGeom prst="rect">
            <a:avLst/>
          </a:prstGeom>
          <a:noFill/>
        </p:spPr>
        <p:txBody>
          <a:bodyPr wrap="square" rtlCol="0">
            <a:spAutoFit/>
          </a:bodyPr>
          <a:lstStyle/>
          <a:p>
            <a:pPr marL="457200" indent="-457200">
              <a:buFontTx/>
              <a:buChar char="-"/>
            </a:pPr>
            <a:r>
              <a:rPr lang="en-US" sz="3000" dirty="0" err="1" smtClean="0">
                <a:solidFill>
                  <a:srgbClr val="FF4D67"/>
                </a:solidFill>
                <a:latin typeface="Times New Roman" panose="02020603050405020304" pitchFamily="18" charset="0"/>
                <a:cs typeface="Times New Roman" panose="02020603050405020304" pitchFamily="18" charset="0"/>
              </a:rPr>
              <a:t>Đà</a:t>
            </a:r>
            <a:r>
              <a:rPr lang="en-US" sz="3000" dirty="0" smtClean="0">
                <a:solidFill>
                  <a:srgbClr val="FF4D67"/>
                </a:solidFill>
                <a:latin typeface="Times New Roman" panose="02020603050405020304" pitchFamily="18" charset="0"/>
                <a:cs typeface="Times New Roman" panose="02020603050405020304" pitchFamily="18" charset="0"/>
              </a:rPr>
              <a:t> </a:t>
            </a:r>
            <a:r>
              <a:rPr lang="en-US" sz="3000" dirty="0" err="1" smtClean="0">
                <a:solidFill>
                  <a:srgbClr val="FF4D67"/>
                </a:solidFill>
                <a:latin typeface="Times New Roman" panose="02020603050405020304" pitchFamily="18" charset="0"/>
                <a:cs typeface="Times New Roman" panose="02020603050405020304" pitchFamily="18" charset="0"/>
              </a:rPr>
              <a:t>Lạt</a:t>
            </a:r>
            <a:endParaRPr lang="en-US" sz="3000" dirty="0" smtClean="0">
              <a:solidFill>
                <a:srgbClr val="FF4D67"/>
              </a:solidFill>
              <a:latin typeface="Times New Roman" panose="02020603050405020304" pitchFamily="18" charset="0"/>
              <a:cs typeface="Times New Roman" panose="02020603050405020304" pitchFamily="18" charset="0"/>
            </a:endParaRPr>
          </a:p>
          <a:p>
            <a:pPr marL="457200" indent="-457200">
              <a:buFontTx/>
              <a:buChar char="-"/>
            </a:pPr>
            <a:r>
              <a:rPr lang="en-US" sz="3000" dirty="0" err="1" smtClean="0">
                <a:solidFill>
                  <a:srgbClr val="FF4D67"/>
                </a:solidFill>
                <a:latin typeface="Times New Roman" panose="02020603050405020304" pitchFamily="18" charset="0"/>
                <a:cs typeface="Times New Roman" panose="02020603050405020304" pitchFamily="18" charset="0"/>
              </a:rPr>
              <a:t>Hà</a:t>
            </a:r>
            <a:r>
              <a:rPr lang="en-US" sz="3000" dirty="0" smtClean="0">
                <a:solidFill>
                  <a:srgbClr val="FF4D67"/>
                </a:solidFill>
                <a:latin typeface="Times New Roman" panose="02020603050405020304" pitchFamily="18" charset="0"/>
                <a:cs typeface="Times New Roman" panose="02020603050405020304" pitchFamily="18" charset="0"/>
              </a:rPr>
              <a:t> </a:t>
            </a:r>
            <a:r>
              <a:rPr lang="en-US" sz="3000" dirty="0" err="1" smtClean="0">
                <a:solidFill>
                  <a:srgbClr val="FF4D67"/>
                </a:solidFill>
                <a:latin typeface="Times New Roman" panose="02020603050405020304" pitchFamily="18" charset="0"/>
                <a:cs typeface="Times New Roman" panose="02020603050405020304" pitchFamily="18" charset="0"/>
              </a:rPr>
              <a:t>Nội</a:t>
            </a:r>
            <a:endParaRPr lang="en-US" sz="3000" dirty="0">
              <a:solidFill>
                <a:srgbClr val="FF4D67"/>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552065" y="3357371"/>
            <a:ext cx="5542395" cy="1015663"/>
          </a:xfrm>
          <a:prstGeom prst="rect">
            <a:avLst/>
          </a:prstGeom>
          <a:noFill/>
        </p:spPr>
        <p:txBody>
          <a:bodyPr wrap="square" rtlCol="0">
            <a:spAutoFit/>
          </a:bodyPr>
          <a:lstStyle/>
          <a:p>
            <a:pPr algn="just"/>
            <a:r>
              <a:rPr lang="en-US" sz="3000" dirty="0" err="1" smtClean="0">
                <a:solidFill>
                  <a:srgbClr val="FF4D67"/>
                </a:solidFill>
                <a:latin typeface="Times New Roman" panose="02020603050405020304" pitchFamily="18" charset="0"/>
                <a:cs typeface="Times New Roman" panose="02020603050405020304" pitchFamily="18" charset="0"/>
              </a:rPr>
              <a:t>Viết</a:t>
            </a:r>
            <a:r>
              <a:rPr lang="en-US" sz="3000" dirty="0" smtClean="0">
                <a:solidFill>
                  <a:srgbClr val="FF4D67"/>
                </a:solidFill>
                <a:latin typeface="Times New Roman" panose="02020603050405020304" pitchFamily="18" charset="0"/>
                <a:cs typeface="Times New Roman" panose="02020603050405020304" pitchFamily="18" charset="0"/>
              </a:rPr>
              <a:t> </a:t>
            </a:r>
            <a:r>
              <a:rPr lang="en-US" sz="3000" dirty="0" err="1" smtClean="0">
                <a:solidFill>
                  <a:srgbClr val="FF4D67"/>
                </a:solidFill>
                <a:latin typeface="Times New Roman" panose="02020603050405020304" pitchFamily="18" charset="0"/>
                <a:cs typeface="Times New Roman" panose="02020603050405020304" pitchFamily="18" charset="0"/>
              </a:rPr>
              <a:t>hoa</a:t>
            </a:r>
            <a:r>
              <a:rPr lang="en-US" sz="3000" dirty="0" smtClean="0">
                <a:solidFill>
                  <a:srgbClr val="FF4D67"/>
                </a:solidFill>
                <a:latin typeface="Times New Roman" panose="02020603050405020304" pitchFamily="18" charset="0"/>
                <a:cs typeface="Times New Roman" panose="02020603050405020304" pitchFamily="18" charset="0"/>
              </a:rPr>
              <a:t> </a:t>
            </a:r>
            <a:r>
              <a:rPr lang="en-US" sz="3000" dirty="0" err="1" smtClean="0">
                <a:solidFill>
                  <a:srgbClr val="FF4D67"/>
                </a:solidFill>
                <a:latin typeface="Times New Roman" panose="02020603050405020304" pitchFamily="18" charset="0"/>
                <a:cs typeface="Times New Roman" panose="02020603050405020304" pitchFamily="18" charset="0"/>
              </a:rPr>
              <a:t>chữ</a:t>
            </a:r>
            <a:r>
              <a:rPr lang="en-US" sz="3000" dirty="0" smtClean="0">
                <a:solidFill>
                  <a:srgbClr val="FF4D67"/>
                </a:solidFill>
                <a:latin typeface="Times New Roman" panose="02020603050405020304" pitchFamily="18" charset="0"/>
                <a:cs typeface="Times New Roman" panose="02020603050405020304" pitchFamily="18" charset="0"/>
              </a:rPr>
              <a:t> </a:t>
            </a:r>
            <a:r>
              <a:rPr lang="en-US" sz="3000" dirty="0" err="1" smtClean="0">
                <a:solidFill>
                  <a:srgbClr val="FF4D67"/>
                </a:solidFill>
                <a:latin typeface="Times New Roman" panose="02020603050405020304" pitchFamily="18" charset="0"/>
                <a:cs typeface="Times New Roman" panose="02020603050405020304" pitchFamily="18" charset="0"/>
              </a:rPr>
              <a:t>cái</a:t>
            </a:r>
            <a:r>
              <a:rPr lang="en-US" sz="3000" dirty="0" smtClean="0">
                <a:solidFill>
                  <a:srgbClr val="FF4D67"/>
                </a:solidFill>
                <a:latin typeface="Times New Roman" panose="02020603050405020304" pitchFamily="18" charset="0"/>
                <a:cs typeface="Times New Roman" panose="02020603050405020304" pitchFamily="18" charset="0"/>
              </a:rPr>
              <a:t> </a:t>
            </a:r>
            <a:r>
              <a:rPr lang="en-US" sz="3000" dirty="0" err="1" smtClean="0">
                <a:solidFill>
                  <a:srgbClr val="FF4D67"/>
                </a:solidFill>
                <a:latin typeface="Times New Roman" panose="02020603050405020304" pitchFamily="18" charset="0"/>
                <a:cs typeface="Times New Roman" panose="02020603050405020304" pitchFamily="18" charset="0"/>
              </a:rPr>
              <a:t>đầu</a:t>
            </a:r>
            <a:r>
              <a:rPr lang="en-US" sz="3000" dirty="0" smtClean="0">
                <a:solidFill>
                  <a:srgbClr val="FF4D67"/>
                </a:solidFill>
                <a:latin typeface="Times New Roman" panose="02020603050405020304" pitchFamily="18" charset="0"/>
                <a:cs typeface="Times New Roman" panose="02020603050405020304" pitchFamily="18" charset="0"/>
              </a:rPr>
              <a:t> </a:t>
            </a:r>
            <a:r>
              <a:rPr lang="en-US" sz="3000" dirty="0" err="1" smtClean="0">
                <a:solidFill>
                  <a:srgbClr val="FF4D67"/>
                </a:solidFill>
                <a:latin typeface="Times New Roman" panose="02020603050405020304" pitchFamily="18" charset="0"/>
                <a:cs typeface="Times New Roman" panose="02020603050405020304" pitchFamily="18" charset="0"/>
              </a:rPr>
              <a:t>của</a:t>
            </a:r>
            <a:r>
              <a:rPr lang="en-US" sz="3000" dirty="0" smtClean="0">
                <a:solidFill>
                  <a:srgbClr val="FF4D67"/>
                </a:solidFill>
                <a:latin typeface="Times New Roman" panose="02020603050405020304" pitchFamily="18" charset="0"/>
                <a:cs typeface="Times New Roman" panose="02020603050405020304" pitchFamily="18" charset="0"/>
              </a:rPr>
              <a:t> </a:t>
            </a:r>
            <a:r>
              <a:rPr lang="en-US" sz="3000" dirty="0" err="1" smtClean="0">
                <a:solidFill>
                  <a:srgbClr val="FF4D67"/>
                </a:solidFill>
                <a:latin typeface="Times New Roman" panose="02020603050405020304" pitchFamily="18" charset="0"/>
                <a:cs typeface="Times New Roman" panose="02020603050405020304" pitchFamily="18" charset="0"/>
              </a:rPr>
              <a:t>mỗi</a:t>
            </a:r>
            <a:r>
              <a:rPr lang="en-US" sz="3000" dirty="0" smtClean="0">
                <a:solidFill>
                  <a:srgbClr val="FF4D67"/>
                </a:solidFill>
                <a:latin typeface="Times New Roman" panose="02020603050405020304" pitchFamily="18" charset="0"/>
                <a:cs typeface="Times New Roman" panose="02020603050405020304" pitchFamily="18" charset="0"/>
              </a:rPr>
              <a:t> </a:t>
            </a:r>
            <a:r>
              <a:rPr lang="en-US" sz="3000" dirty="0" err="1" smtClean="0">
                <a:solidFill>
                  <a:srgbClr val="FF4D67"/>
                </a:solidFill>
                <a:latin typeface="Times New Roman" panose="02020603050405020304" pitchFamily="18" charset="0"/>
                <a:cs typeface="Times New Roman" panose="02020603050405020304" pitchFamily="18" charset="0"/>
              </a:rPr>
              <a:t>tiếng</a:t>
            </a:r>
            <a:r>
              <a:rPr lang="en-US" sz="3000" dirty="0" smtClean="0">
                <a:solidFill>
                  <a:srgbClr val="FF4D67"/>
                </a:solidFill>
                <a:latin typeface="Times New Roman" panose="02020603050405020304" pitchFamily="18" charset="0"/>
                <a:cs typeface="Times New Roman" panose="02020603050405020304" pitchFamily="18" charset="0"/>
              </a:rPr>
              <a:t> </a:t>
            </a:r>
            <a:r>
              <a:rPr lang="en-US" sz="3000" dirty="0" err="1" smtClean="0">
                <a:solidFill>
                  <a:srgbClr val="FF4D67"/>
                </a:solidFill>
                <a:latin typeface="Times New Roman" panose="02020603050405020304" pitchFamily="18" charset="0"/>
                <a:cs typeface="Times New Roman" panose="02020603050405020304" pitchFamily="18" charset="0"/>
              </a:rPr>
              <a:t>tạo</a:t>
            </a:r>
            <a:r>
              <a:rPr lang="en-US" sz="3000" dirty="0" smtClean="0">
                <a:solidFill>
                  <a:srgbClr val="FF4D67"/>
                </a:solidFill>
                <a:latin typeface="Times New Roman" panose="02020603050405020304" pitchFamily="18" charset="0"/>
                <a:cs typeface="Times New Roman" panose="02020603050405020304" pitchFamily="18" charset="0"/>
              </a:rPr>
              <a:t> </a:t>
            </a:r>
            <a:r>
              <a:rPr lang="en-US" sz="3000" dirty="0" err="1" smtClean="0">
                <a:solidFill>
                  <a:srgbClr val="FF4D67"/>
                </a:solidFill>
                <a:latin typeface="Times New Roman" panose="02020603050405020304" pitchFamily="18" charset="0"/>
                <a:cs typeface="Times New Roman" panose="02020603050405020304" pitchFamily="18" charset="0"/>
              </a:rPr>
              <a:t>thành</a:t>
            </a:r>
            <a:r>
              <a:rPr lang="en-US" sz="3000" dirty="0" smtClean="0">
                <a:solidFill>
                  <a:srgbClr val="FF4D67"/>
                </a:solidFill>
                <a:latin typeface="Times New Roman" panose="02020603050405020304" pitchFamily="18" charset="0"/>
                <a:cs typeface="Times New Roman" panose="02020603050405020304" pitchFamily="18" charset="0"/>
              </a:rPr>
              <a:t> </a:t>
            </a:r>
            <a:r>
              <a:rPr lang="en-US" sz="3000" dirty="0" err="1" smtClean="0">
                <a:solidFill>
                  <a:srgbClr val="FF4D67"/>
                </a:solidFill>
                <a:latin typeface="Times New Roman" panose="02020603050405020304" pitchFamily="18" charset="0"/>
                <a:cs typeface="Times New Roman" panose="02020603050405020304" pitchFamily="18" charset="0"/>
              </a:rPr>
              <a:t>tên</a:t>
            </a:r>
            <a:r>
              <a:rPr lang="en-US" sz="3000" dirty="0" smtClean="0">
                <a:solidFill>
                  <a:srgbClr val="FF4D67"/>
                </a:solidFill>
                <a:latin typeface="Times New Roman" panose="02020603050405020304" pitchFamily="18" charset="0"/>
                <a:cs typeface="Times New Roman" panose="02020603050405020304" pitchFamily="18" charset="0"/>
              </a:rPr>
              <a:t> </a:t>
            </a:r>
            <a:r>
              <a:rPr lang="en-US" sz="3000" dirty="0" err="1" smtClean="0">
                <a:solidFill>
                  <a:srgbClr val="FF4D67"/>
                </a:solidFill>
                <a:latin typeface="Times New Roman" panose="02020603050405020304" pitchFamily="18" charset="0"/>
                <a:cs typeface="Times New Roman" panose="02020603050405020304" pitchFamily="18" charset="0"/>
              </a:rPr>
              <a:t>riêng</a:t>
            </a:r>
            <a:r>
              <a:rPr lang="en-US" sz="3000" dirty="0" smtClean="0">
                <a:solidFill>
                  <a:srgbClr val="FF4D67"/>
                </a:solidFill>
                <a:latin typeface="Times New Roman" panose="02020603050405020304" pitchFamily="18" charset="0"/>
                <a:cs typeface="Times New Roman" panose="02020603050405020304" pitchFamily="18" charset="0"/>
              </a:rPr>
              <a:t>.</a:t>
            </a:r>
            <a:endParaRPr lang="en-US" sz="3000" dirty="0">
              <a:solidFill>
                <a:srgbClr val="FF4D67"/>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717430" y="62362"/>
            <a:ext cx="8458200" cy="1015663"/>
          </a:xfrm>
          <a:prstGeom prst="rect">
            <a:avLst/>
          </a:prstGeom>
          <a:noFill/>
        </p:spPr>
        <p:txBody>
          <a:bodyPr wrap="square" rtlCol="0">
            <a:spAutoFit/>
          </a:bodyPr>
          <a:lstStyle/>
          <a:p>
            <a:pPr algn="ctr"/>
            <a:r>
              <a:rPr lang="en-US" sz="3000" dirty="0" err="1" smtClean="0">
                <a:latin typeface="Times New Roman" panose="02020603050405020304" pitchFamily="18" charset="0"/>
                <a:cs typeface="Times New Roman" panose="02020603050405020304" pitchFamily="18" charset="0"/>
              </a:rPr>
              <a:t>Thứ</a:t>
            </a:r>
            <a:r>
              <a:rPr lang="en-US" sz="3000" dirty="0" smtClean="0">
                <a:latin typeface="Times New Roman" panose="02020603050405020304" pitchFamily="18" charset="0"/>
                <a:cs typeface="Times New Roman" panose="02020603050405020304" pitchFamily="18" charset="0"/>
              </a:rPr>
              <a:t> Hai ,   </a:t>
            </a:r>
            <a:r>
              <a:rPr lang="en-US" sz="3000" dirty="0" err="1" smtClean="0">
                <a:latin typeface="Times New Roman" panose="02020603050405020304" pitchFamily="18" charset="0"/>
                <a:cs typeface="Times New Roman" panose="02020603050405020304" pitchFamily="18" charset="0"/>
              </a:rPr>
              <a:t>ngày</a:t>
            </a:r>
            <a:r>
              <a:rPr lang="en-US" sz="3000" dirty="0" smtClean="0">
                <a:latin typeface="Times New Roman" panose="02020603050405020304" pitchFamily="18" charset="0"/>
                <a:cs typeface="Times New Roman" panose="02020603050405020304" pitchFamily="18" charset="0"/>
              </a:rPr>
              <a:t>  22  </a:t>
            </a:r>
            <a:r>
              <a:rPr lang="en-US" sz="3000" dirty="0" err="1" smtClean="0">
                <a:latin typeface="Times New Roman" panose="02020603050405020304" pitchFamily="18" charset="0"/>
                <a:cs typeface="Times New Roman" panose="02020603050405020304" pitchFamily="18" charset="0"/>
              </a:rPr>
              <a:t>tháng</a:t>
            </a:r>
            <a:r>
              <a:rPr lang="en-US" sz="3000" dirty="0" smtClean="0">
                <a:latin typeface="Times New Roman" panose="02020603050405020304" pitchFamily="18" charset="0"/>
                <a:cs typeface="Times New Roman" panose="02020603050405020304" pitchFamily="18" charset="0"/>
              </a:rPr>
              <a:t> 11  </a:t>
            </a:r>
            <a:r>
              <a:rPr lang="en-US" sz="3000" dirty="0" err="1" smtClean="0">
                <a:latin typeface="Times New Roman" panose="02020603050405020304" pitchFamily="18" charset="0"/>
                <a:cs typeface="Times New Roman" panose="02020603050405020304" pitchFamily="18" charset="0"/>
              </a:rPr>
              <a:t>năm</a:t>
            </a:r>
            <a:r>
              <a:rPr lang="en-US" sz="3000" dirty="0" smtClean="0">
                <a:latin typeface="Times New Roman" panose="02020603050405020304" pitchFamily="18" charset="0"/>
                <a:cs typeface="Times New Roman" panose="02020603050405020304" pitchFamily="18" charset="0"/>
              </a:rPr>
              <a:t> 2021</a:t>
            </a:r>
          </a:p>
          <a:p>
            <a:pPr algn="ctr"/>
            <a:r>
              <a:rPr lang="en-US" sz="3000" dirty="0" err="1" smtClean="0">
                <a:solidFill>
                  <a:srgbClr val="FF0000"/>
                </a:solidFill>
                <a:latin typeface="Times New Roman" panose="02020603050405020304" pitchFamily="18" charset="0"/>
                <a:cs typeface="Times New Roman" panose="02020603050405020304" pitchFamily="18" charset="0"/>
              </a:rPr>
              <a:t>Ôn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tập</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giữa</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học</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kì</a:t>
            </a:r>
            <a:r>
              <a:rPr lang="en-US" sz="3000" dirty="0" smtClean="0">
                <a:solidFill>
                  <a:srgbClr val="FF0000"/>
                </a:solidFill>
                <a:latin typeface="Times New Roman" panose="02020603050405020304" pitchFamily="18" charset="0"/>
                <a:cs typeface="Times New Roman" panose="02020603050405020304" pitchFamily="18" charset="0"/>
              </a:rPr>
              <a:t> I</a:t>
            </a:r>
          </a:p>
        </p:txBody>
      </p:sp>
    </p:spTree>
    <p:extLst>
      <p:ext uri="{BB962C8B-B14F-4D97-AF65-F5344CB8AC3E}">
        <p14:creationId xmlns:p14="http://schemas.microsoft.com/office/powerpoint/2010/main" val="12882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5495" y="95613"/>
            <a:ext cx="8458200" cy="830997"/>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25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11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2021</a:t>
            </a:r>
          </a:p>
          <a:p>
            <a:pPr algn="ctr"/>
            <a:r>
              <a:rPr lang="en-US" sz="2400" dirty="0" err="1" smtClean="0">
                <a:solidFill>
                  <a:srgbClr val="00B050"/>
                </a:solidFill>
                <a:latin typeface="Times New Roman" panose="02020603050405020304" pitchFamily="18" charset="0"/>
                <a:cs typeface="Times New Roman" panose="02020603050405020304" pitchFamily="18" charset="0"/>
              </a:rPr>
              <a:t>Ôn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tập</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giữa</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học</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kì</a:t>
            </a:r>
            <a:r>
              <a:rPr lang="en-US" sz="2400" dirty="0" smtClean="0">
                <a:solidFill>
                  <a:srgbClr val="00B050"/>
                </a:solidFill>
                <a:latin typeface="Times New Roman" panose="02020603050405020304" pitchFamily="18" charset="0"/>
                <a:cs typeface="Times New Roman" panose="02020603050405020304" pitchFamily="18" charset="0"/>
              </a:rPr>
              <a:t> I</a:t>
            </a:r>
          </a:p>
        </p:txBody>
      </p:sp>
      <p:sp>
        <p:nvSpPr>
          <p:cNvPr id="3" name="TextBox 2"/>
          <p:cNvSpPr txBox="1"/>
          <p:nvPr/>
        </p:nvSpPr>
        <p:spPr>
          <a:xfrm>
            <a:off x="124691" y="1014153"/>
            <a:ext cx="11970327" cy="4247317"/>
          </a:xfrm>
          <a:prstGeom prst="rect">
            <a:avLst/>
          </a:prstGeom>
          <a:noFill/>
        </p:spPr>
        <p:txBody>
          <a:bodyPr wrap="square" rtlCol="0">
            <a:spAutoFit/>
          </a:bodyPr>
          <a:lstStyle/>
          <a:p>
            <a:r>
              <a:rPr lang="en-US" sz="3000" b="1" dirty="0" smtClean="0">
                <a:latin typeface="Times New Roman" panose="02020603050405020304" pitchFamily="18" charset="0"/>
                <a:cs typeface="Times New Roman" panose="02020603050405020304" pitchFamily="18" charset="0"/>
              </a:rPr>
              <a:t>3/ </a:t>
            </a:r>
            <a:r>
              <a:rPr lang="vi-VN" sz="3000" b="1" dirty="0" smtClean="0">
                <a:latin typeface="Times New Roman" panose="02020603050405020304" pitchFamily="18" charset="0"/>
                <a:cs typeface="Times New Roman" panose="02020603050405020304" pitchFamily="18" charset="0"/>
              </a:rPr>
              <a:t>Những </a:t>
            </a:r>
            <a:r>
              <a:rPr lang="vi-VN" sz="3000" b="1" dirty="0">
                <a:latin typeface="Times New Roman" panose="02020603050405020304" pitchFamily="18" charset="0"/>
                <a:cs typeface="Times New Roman" panose="02020603050405020304" pitchFamily="18" charset="0"/>
              </a:rPr>
              <a:t>từ ngữ nào giúp em trả lời đúng câu hỏi 2 ?</a:t>
            </a:r>
            <a:endParaRPr lang="vi-VN" sz="3000" dirty="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a</a:t>
            </a:r>
            <a:r>
              <a:rPr lang="vi-VN" sz="3000" dirty="0">
                <a:latin typeface="Times New Roman" panose="02020603050405020304" pitchFamily="18" charset="0"/>
                <a:cs typeface="Times New Roman" panose="02020603050405020304" pitchFamily="18" charset="0"/>
              </a:rPr>
              <a:t>) Các mái nhà chen chúc</a:t>
            </a:r>
          </a:p>
          <a:p>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b</a:t>
            </a:r>
            <a:r>
              <a:rPr lang="vi-VN" sz="3000" dirty="0">
                <a:latin typeface="Times New Roman" panose="02020603050405020304" pitchFamily="18" charset="0"/>
                <a:cs typeface="Times New Roman" panose="02020603050405020304" pitchFamily="18" charset="0"/>
              </a:rPr>
              <a:t>) Núi Ba Thê vòi vọi xanh lam</a:t>
            </a:r>
          </a:p>
          <a:p>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c</a:t>
            </a:r>
            <a:r>
              <a:rPr lang="vi-VN" sz="3000" dirty="0">
                <a:latin typeface="Times New Roman" panose="02020603050405020304" pitchFamily="18" charset="0"/>
                <a:cs typeface="Times New Roman" panose="02020603050405020304" pitchFamily="18" charset="0"/>
              </a:rPr>
              <a:t>) Sóng biển, cửa biển, xóm lưới, làng biển, </a:t>
            </a:r>
            <a:r>
              <a:rPr lang="vi-VN" sz="3000" dirty="0" smtClean="0">
                <a:latin typeface="Times New Roman" panose="02020603050405020304" pitchFamily="18" charset="0"/>
                <a:cs typeface="Times New Roman" panose="02020603050405020304" pitchFamily="18" charset="0"/>
              </a:rPr>
              <a:t>lưới</a:t>
            </a:r>
            <a:endParaRPr lang="en-US" sz="3000" dirty="0" smtClean="0">
              <a:latin typeface="Times New Roman" panose="02020603050405020304" pitchFamily="18" charset="0"/>
              <a:cs typeface="Times New Roman" panose="02020603050405020304" pitchFamily="18" charset="0"/>
            </a:endParaRPr>
          </a:p>
          <a:p>
            <a:endParaRPr lang="vi-VN" sz="3000" dirty="0">
              <a:latin typeface="Times New Roman" panose="02020603050405020304" pitchFamily="18" charset="0"/>
              <a:cs typeface="Times New Roman" panose="02020603050405020304" pitchFamily="18" charset="0"/>
            </a:endParaRPr>
          </a:p>
          <a:p>
            <a:r>
              <a:rPr lang="en-US" sz="3000" b="1" dirty="0" smtClean="0">
                <a:latin typeface="Times New Roman" panose="02020603050405020304" pitchFamily="18" charset="0"/>
                <a:cs typeface="Times New Roman" panose="02020603050405020304" pitchFamily="18" charset="0"/>
              </a:rPr>
              <a:t>4/ </a:t>
            </a:r>
            <a:r>
              <a:rPr lang="vi-VN" sz="3000" b="1" dirty="0" smtClean="0">
                <a:latin typeface="Times New Roman" panose="02020603050405020304" pitchFamily="18" charset="0"/>
                <a:cs typeface="Times New Roman" panose="02020603050405020304" pitchFamily="18" charset="0"/>
              </a:rPr>
              <a:t>Những </a:t>
            </a:r>
            <a:r>
              <a:rPr lang="vi-VN" sz="3000" b="1" dirty="0">
                <a:latin typeface="Times New Roman" panose="02020603050405020304" pitchFamily="18" charset="0"/>
                <a:cs typeface="Times New Roman" panose="02020603050405020304" pitchFamily="18" charset="0"/>
              </a:rPr>
              <a:t>từ ngữ nào cho thấy núi Ba Thê là một ngọn núi cao ?</a:t>
            </a:r>
            <a:endParaRPr lang="vi-VN" sz="3000" dirty="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a</a:t>
            </a:r>
            <a:r>
              <a:rPr lang="vi-VN" sz="3000" dirty="0">
                <a:latin typeface="Times New Roman" panose="02020603050405020304" pitchFamily="18" charset="0"/>
                <a:cs typeface="Times New Roman" panose="02020603050405020304" pitchFamily="18" charset="0"/>
              </a:rPr>
              <a:t>) Xanh lam</a:t>
            </a:r>
          </a:p>
          <a:p>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b</a:t>
            </a:r>
            <a:r>
              <a:rPr lang="vi-VN" sz="3000" dirty="0">
                <a:latin typeface="Times New Roman" panose="02020603050405020304" pitchFamily="18" charset="0"/>
                <a:cs typeface="Times New Roman" panose="02020603050405020304" pitchFamily="18" charset="0"/>
              </a:rPr>
              <a:t>) Vòi vọi</a:t>
            </a:r>
          </a:p>
          <a:p>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c</a:t>
            </a:r>
            <a:r>
              <a:rPr lang="vi-VN" sz="3000" dirty="0">
                <a:latin typeface="Times New Roman" panose="02020603050405020304" pitchFamily="18" charset="0"/>
                <a:cs typeface="Times New Roman" panose="02020603050405020304" pitchFamily="18" charset="0"/>
              </a:rPr>
              <a:t>) Hiện trắng những cánh </a:t>
            </a:r>
            <a:r>
              <a:rPr lang="vi-VN" sz="3000" dirty="0" smtClean="0">
                <a:latin typeface="Times New Roman" panose="02020603050405020304" pitchFamily="18" charset="0"/>
                <a:cs typeface="Times New Roman" panose="02020603050405020304" pitchFamily="18" charset="0"/>
              </a:rPr>
              <a:t>cò</a:t>
            </a:r>
            <a:endParaRPr lang="vi-VN" sz="3000" dirty="0">
              <a:latin typeface="Times New Roman" panose="02020603050405020304" pitchFamily="18" charset="0"/>
              <a:cs typeface="Times New Roman" panose="02020603050405020304" pitchFamily="18" charset="0"/>
            </a:endParaRPr>
          </a:p>
        </p:txBody>
      </p:sp>
      <p:sp>
        <p:nvSpPr>
          <p:cNvPr id="4" name="Oval 3"/>
          <p:cNvSpPr/>
          <p:nvPr/>
        </p:nvSpPr>
        <p:spPr>
          <a:xfrm>
            <a:off x="315229" y="2432453"/>
            <a:ext cx="656705" cy="4904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c</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Oval 4"/>
          <p:cNvSpPr/>
          <p:nvPr/>
        </p:nvSpPr>
        <p:spPr>
          <a:xfrm>
            <a:off x="315229" y="4228718"/>
            <a:ext cx="656705" cy="4904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Times New Roman" panose="02020603050405020304" pitchFamily="18" charset="0"/>
                <a:cs typeface="Times New Roman" panose="02020603050405020304" pitchFamily="18" charset="0"/>
              </a:rPr>
              <a:t>b)</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776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5495" y="95613"/>
            <a:ext cx="8458200" cy="830997"/>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25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11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2021</a:t>
            </a:r>
          </a:p>
          <a:p>
            <a:pPr algn="ctr"/>
            <a:r>
              <a:rPr lang="en-US" sz="2400" dirty="0" err="1" smtClean="0">
                <a:solidFill>
                  <a:srgbClr val="00B050"/>
                </a:solidFill>
                <a:latin typeface="Times New Roman" panose="02020603050405020304" pitchFamily="18" charset="0"/>
                <a:cs typeface="Times New Roman" panose="02020603050405020304" pitchFamily="18" charset="0"/>
              </a:rPr>
              <a:t>Ôn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tập</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giữa</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học</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kì</a:t>
            </a:r>
            <a:r>
              <a:rPr lang="en-US" sz="2400" dirty="0" smtClean="0">
                <a:solidFill>
                  <a:srgbClr val="00B050"/>
                </a:solidFill>
                <a:latin typeface="Times New Roman" panose="02020603050405020304" pitchFamily="18" charset="0"/>
                <a:cs typeface="Times New Roman" panose="02020603050405020304" pitchFamily="18" charset="0"/>
              </a:rPr>
              <a:t> I</a:t>
            </a:r>
          </a:p>
        </p:txBody>
      </p:sp>
      <p:sp>
        <p:nvSpPr>
          <p:cNvPr id="3" name="TextBox 2"/>
          <p:cNvSpPr txBox="1"/>
          <p:nvPr/>
        </p:nvSpPr>
        <p:spPr>
          <a:xfrm>
            <a:off x="69431" y="1034701"/>
            <a:ext cx="11970327" cy="4555093"/>
          </a:xfrm>
          <a:prstGeom prst="rect">
            <a:avLst/>
          </a:prstGeom>
          <a:noFill/>
        </p:spPr>
        <p:txBody>
          <a:bodyPr wrap="square" rtlCol="0">
            <a:spAutoFit/>
          </a:bodyPr>
          <a:lstStyle/>
          <a:p>
            <a:pPr algn="just"/>
            <a:r>
              <a:rPr lang="en-US" sz="3000" b="1" dirty="0" smtClean="0">
                <a:latin typeface="Times New Roman" panose="02020603050405020304" pitchFamily="18" charset="0"/>
                <a:cs typeface="Times New Roman" panose="02020603050405020304" pitchFamily="18" charset="0"/>
              </a:rPr>
              <a:t>5/ </a:t>
            </a:r>
            <a:r>
              <a:rPr lang="vi-VN" sz="3000" b="1" dirty="0" smtClean="0">
                <a:latin typeface="Times New Roman" panose="02020603050405020304" pitchFamily="18" charset="0"/>
                <a:cs typeface="Times New Roman" panose="02020603050405020304" pitchFamily="18" charset="0"/>
              </a:rPr>
              <a:t>Tiếng</a:t>
            </a:r>
            <a:r>
              <a:rPr lang="vi-VN" sz="3000" b="1" dirty="0">
                <a:latin typeface="Times New Roman" panose="02020603050405020304" pitchFamily="18" charset="0"/>
                <a:cs typeface="Times New Roman" panose="02020603050405020304" pitchFamily="18" charset="0"/>
              </a:rPr>
              <a:t> </a:t>
            </a:r>
            <a:r>
              <a:rPr lang="vi-VN" sz="3000" b="1" i="1" dirty="0">
                <a:latin typeface="Times New Roman" panose="02020603050405020304" pitchFamily="18" charset="0"/>
                <a:cs typeface="Times New Roman" panose="02020603050405020304" pitchFamily="18" charset="0"/>
              </a:rPr>
              <a:t>yêu</a:t>
            </a:r>
            <a:r>
              <a:rPr lang="vi-VN" sz="3000" b="1" dirty="0">
                <a:latin typeface="Times New Roman" panose="02020603050405020304" pitchFamily="18" charset="0"/>
                <a:cs typeface="Times New Roman" panose="02020603050405020304" pitchFamily="18" charset="0"/>
              </a:rPr>
              <a:t> gồm những bộ phận cấu tạo nào ?</a:t>
            </a:r>
            <a:endParaRPr lang="vi-VN" sz="3000" dirty="0">
              <a:latin typeface="Times New Roman" panose="02020603050405020304" pitchFamily="18" charset="0"/>
              <a:cs typeface="Times New Roman" panose="02020603050405020304" pitchFamily="18" charset="0"/>
            </a:endParaRPr>
          </a:p>
          <a:p>
            <a:pPr algn="just"/>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a</a:t>
            </a:r>
            <a:r>
              <a:rPr lang="vi-VN" sz="3000" dirty="0">
                <a:latin typeface="Times New Roman" panose="02020603050405020304" pitchFamily="18" charset="0"/>
                <a:cs typeface="Times New Roman" panose="02020603050405020304" pitchFamily="18" charset="0"/>
              </a:rPr>
              <a:t>) Chỉ có vần</a:t>
            </a:r>
          </a:p>
          <a:p>
            <a:pPr algn="just"/>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b</a:t>
            </a:r>
            <a:r>
              <a:rPr lang="vi-VN" sz="3000" dirty="0">
                <a:latin typeface="Times New Roman" panose="02020603050405020304" pitchFamily="18" charset="0"/>
                <a:cs typeface="Times New Roman" panose="02020603050405020304" pitchFamily="18" charset="0"/>
              </a:rPr>
              <a:t>) Chỉ có vần và thanh</a:t>
            </a:r>
          </a:p>
          <a:p>
            <a:pPr algn="just"/>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c</a:t>
            </a:r>
            <a:r>
              <a:rPr lang="vi-VN" sz="3000" dirty="0">
                <a:latin typeface="Times New Roman" panose="02020603050405020304" pitchFamily="18" charset="0"/>
                <a:cs typeface="Times New Roman" panose="02020603050405020304" pitchFamily="18" charset="0"/>
              </a:rPr>
              <a:t>) Chỉ có âm đầu và vần</a:t>
            </a:r>
          </a:p>
          <a:p>
            <a:pPr algn="just"/>
            <a:r>
              <a:rPr lang="en-US" sz="2800" b="1" dirty="0" smtClean="0">
                <a:latin typeface="Times New Roman" panose="02020603050405020304" pitchFamily="18" charset="0"/>
                <a:cs typeface="Times New Roman" panose="02020603050405020304" pitchFamily="18" charset="0"/>
              </a:rPr>
              <a:t>6/ </a:t>
            </a:r>
            <a:r>
              <a:rPr lang="vi-VN" sz="2800" b="1" dirty="0" smtClean="0">
                <a:latin typeface="Times New Roman" panose="02020603050405020304" pitchFamily="18" charset="0"/>
                <a:cs typeface="Times New Roman" panose="02020603050405020304" pitchFamily="18" charset="0"/>
              </a:rPr>
              <a:t>Bài </a:t>
            </a:r>
            <a:r>
              <a:rPr lang="vi-VN" sz="2800" b="1" dirty="0">
                <a:latin typeface="Times New Roman" panose="02020603050405020304" pitchFamily="18" charset="0"/>
                <a:cs typeface="Times New Roman" panose="02020603050405020304" pitchFamily="18" charset="0"/>
              </a:rPr>
              <a:t>văn trên có 8 từ láy. Theo em, tập hợp nào dưới đây thống kê đủ 8 từ láy đó ?</a:t>
            </a:r>
            <a:endParaRPr lang="vi-VN" sz="2800" dirty="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a</a:t>
            </a:r>
            <a:r>
              <a:rPr lang="vi-VN" sz="2800" dirty="0">
                <a:latin typeface="Times New Roman" panose="02020603050405020304" pitchFamily="18" charset="0"/>
                <a:cs typeface="Times New Roman" panose="02020603050405020304" pitchFamily="18" charset="0"/>
              </a:rPr>
              <a:t>) Oa oa, da dẻ, vòi vọi, nghiêng nghiêng, chen chúc, phất phơ, trùi trũi, tròn trịa.</a:t>
            </a:r>
          </a:p>
          <a:p>
            <a:pPr algn="just"/>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b</a:t>
            </a:r>
            <a:r>
              <a:rPr lang="vi-VN" sz="2800" dirty="0">
                <a:latin typeface="Times New Roman" panose="02020603050405020304" pitchFamily="18" charset="0"/>
                <a:cs typeface="Times New Roman" panose="02020603050405020304" pitchFamily="18" charset="0"/>
              </a:rPr>
              <a:t>) Vòi vọi, nghiêng nghiêng, phất phơ, vàng óng, sáng lóa, trùi trũi, tròn trịa, xanh lam.</a:t>
            </a:r>
          </a:p>
          <a:p>
            <a:pPr algn="just"/>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a:t>
            </a:r>
            <a:r>
              <a:rPr lang="vi-VN" sz="2800" dirty="0">
                <a:latin typeface="Times New Roman" panose="02020603050405020304" pitchFamily="18" charset="0"/>
                <a:cs typeface="Times New Roman" panose="02020603050405020304" pitchFamily="18" charset="0"/>
              </a:rPr>
              <a:t>) Oa oa, da dẻ, vòi vọi, chen chúc, phất phơ, trùi trũi, tròn trịa, nhà sàn.</a:t>
            </a:r>
            <a:r>
              <a:rPr lang="vi-VN" sz="3000" dirty="0">
                <a:latin typeface="Times New Roman" panose="02020603050405020304" pitchFamily="18" charset="0"/>
                <a:cs typeface="Times New Roman" panose="02020603050405020304" pitchFamily="18" charset="0"/>
              </a:rPr>
              <a:t> </a:t>
            </a:r>
          </a:p>
        </p:txBody>
      </p:sp>
      <p:sp>
        <p:nvSpPr>
          <p:cNvPr id="4" name="Oval 3"/>
          <p:cNvSpPr/>
          <p:nvPr/>
        </p:nvSpPr>
        <p:spPr>
          <a:xfrm>
            <a:off x="287640" y="1993092"/>
            <a:ext cx="656705" cy="4904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Times New Roman" panose="02020603050405020304" pitchFamily="18" charset="0"/>
                <a:cs typeface="Times New Roman" panose="02020603050405020304" pitchFamily="18" charset="0"/>
              </a:rPr>
              <a:t>b)</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Oval 4"/>
          <p:cNvSpPr/>
          <p:nvPr/>
        </p:nvSpPr>
        <p:spPr>
          <a:xfrm>
            <a:off x="69431" y="3807150"/>
            <a:ext cx="616356" cy="4590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a</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951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5495" y="95613"/>
            <a:ext cx="8458200" cy="830997"/>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25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11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2021</a:t>
            </a:r>
          </a:p>
          <a:p>
            <a:pPr algn="ctr"/>
            <a:r>
              <a:rPr lang="en-US" sz="2400" dirty="0" err="1" smtClean="0">
                <a:solidFill>
                  <a:srgbClr val="00B050"/>
                </a:solidFill>
                <a:latin typeface="Times New Roman" panose="02020603050405020304" pitchFamily="18" charset="0"/>
                <a:cs typeface="Times New Roman" panose="02020603050405020304" pitchFamily="18" charset="0"/>
              </a:rPr>
              <a:t>Ôn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tập</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giữa</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học</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kì</a:t>
            </a:r>
            <a:r>
              <a:rPr lang="en-US" sz="2400" dirty="0" smtClean="0">
                <a:solidFill>
                  <a:srgbClr val="00B050"/>
                </a:solidFill>
                <a:latin typeface="Times New Roman" panose="02020603050405020304" pitchFamily="18" charset="0"/>
                <a:cs typeface="Times New Roman" panose="02020603050405020304" pitchFamily="18" charset="0"/>
              </a:rPr>
              <a:t> I</a:t>
            </a:r>
          </a:p>
        </p:txBody>
      </p:sp>
      <p:sp>
        <p:nvSpPr>
          <p:cNvPr id="3" name="TextBox 2"/>
          <p:cNvSpPr txBox="1"/>
          <p:nvPr/>
        </p:nvSpPr>
        <p:spPr>
          <a:xfrm>
            <a:off x="69431" y="926610"/>
            <a:ext cx="11970327" cy="5170646"/>
          </a:xfrm>
          <a:prstGeom prst="rect">
            <a:avLst/>
          </a:prstGeom>
          <a:noFill/>
        </p:spPr>
        <p:txBody>
          <a:bodyPr wrap="square" rtlCol="0">
            <a:spAutoFit/>
          </a:bodyPr>
          <a:lstStyle/>
          <a:p>
            <a:pPr algn="just"/>
            <a:r>
              <a:rPr lang="en-US" sz="3000" b="1" dirty="0" smtClean="0">
                <a:latin typeface="Times New Roman" panose="02020603050405020304" pitchFamily="18" charset="0"/>
                <a:cs typeface="Times New Roman" panose="02020603050405020304" pitchFamily="18" charset="0"/>
              </a:rPr>
              <a:t>7/ </a:t>
            </a:r>
            <a:r>
              <a:rPr lang="vi-VN" sz="3000" b="1" dirty="0" smtClean="0">
                <a:latin typeface="Times New Roman" panose="02020603050405020304" pitchFamily="18" charset="0"/>
                <a:cs typeface="Times New Roman" panose="02020603050405020304" pitchFamily="18" charset="0"/>
              </a:rPr>
              <a:t>Nghĩa </a:t>
            </a:r>
            <a:r>
              <a:rPr lang="vi-VN" sz="3000" b="1" dirty="0">
                <a:latin typeface="Times New Roman" panose="02020603050405020304" pitchFamily="18" charset="0"/>
                <a:cs typeface="Times New Roman" panose="02020603050405020304" pitchFamily="18" charset="0"/>
              </a:rPr>
              <a:t>của chữ tiên trong đầu tiên khác nghĩa với chữ tiên nào dưới đây ?</a:t>
            </a:r>
            <a:endParaRPr lang="vi-VN" sz="3000" dirty="0">
              <a:latin typeface="Times New Roman" panose="02020603050405020304" pitchFamily="18" charset="0"/>
              <a:cs typeface="Times New Roman" panose="02020603050405020304" pitchFamily="18" charset="0"/>
            </a:endParaRPr>
          </a:p>
          <a:p>
            <a:pPr algn="just"/>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a</a:t>
            </a:r>
            <a:r>
              <a:rPr lang="vi-VN" sz="3000" dirty="0">
                <a:latin typeface="Times New Roman" panose="02020603050405020304" pitchFamily="18" charset="0"/>
                <a:cs typeface="Times New Roman" panose="02020603050405020304" pitchFamily="18" charset="0"/>
              </a:rPr>
              <a:t>) Tiên tiến</a:t>
            </a:r>
          </a:p>
          <a:p>
            <a:pPr algn="just"/>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b</a:t>
            </a:r>
            <a:r>
              <a:rPr lang="vi-VN" sz="3000" dirty="0">
                <a:latin typeface="Times New Roman" panose="02020603050405020304" pitchFamily="18" charset="0"/>
                <a:cs typeface="Times New Roman" panose="02020603050405020304" pitchFamily="18" charset="0"/>
              </a:rPr>
              <a:t>) Trước tiên</a:t>
            </a:r>
          </a:p>
          <a:p>
            <a:pPr algn="just"/>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c</a:t>
            </a:r>
            <a:r>
              <a:rPr lang="vi-VN" sz="3000" dirty="0">
                <a:latin typeface="Times New Roman" panose="02020603050405020304" pitchFamily="18" charset="0"/>
                <a:cs typeface="Times New Roman" panose="02020603050405020304" pitchFamily="18" charset="0"/>
              </a:rPr>
              <a:t>) Thần </a:t>
            </a:r>
            <a:r>
              <a:rPr lang="vi-VN" sz="3000" dirty="0" smtClean="0">
                <a:latin typeface="Times New Roman" panose="02020603050405020304" pitchFamily="18" charset="0"/>
                <a:cs typeface="Times New Roman" panose="02020603050405020304" pitchFamily="18" charset="0"/>
              </a:rPr>
              <a:t>tiên</a:t>
            </a:r>
            <a:endParaRPr lang="en-US" sz="3000" dirty="0" smtClean="0">
              <a:latin typeface="Times New Roman" panose="02020603050405020304" pitchFamily="18" charset="0"/>
              <a:cs typeface="Times New Roman" panose="02020603050405020304" pitchFamily="18" charset="0"/>
            </a:endParaRPr>
          </a:p>
          <a:p>
            <a:pPr algn="just"/>
            <a:endParaRPr lang="vi-VN" sz="3000" dirty="0">
              <a:latin typeface="Times New Roman" panose="02020603050405020304" pitchFamily="18" charset="0"/>
              <a:cs typeface="Times New Roman" panose="02020603050405020304" pitchFamily="18" charset="0"/>
            </a:endParaRPr>
          </a:p>
          <a:p>
            <a:pPr algn="just"/>
            <a:r>
              <a:rPr lang="en-US" sz="3000" b="1" dirty="0" smtClean="0">
                <a:latin typeface="Times New Roman" panose="02020603050405020304" pitchFamily="18" charset="0"/>
                <a:cs typeface="Times New Roman" panose="02020603050405020304" pitchFamily="18" charset="0"/>
              </a:rPr>
              <a:t>8/ </a:t>
            </a:r>
            <a:r>
              <a:rPr lang="vi-VN" sz="3000" b="1" dirty="0" smtClean="0">
                <a:latin typeface="Times New Roman" panose="02020603050405020304" pitchFamily="18" charset="0"/>
                <a:cs typeface="Times New Roman" panose="02020603050405020304" pitchFamily="18" charset="0"/>
              </a:rPr>
              <a:t>Bài </a:t>
            </a:r>
            <a:r>
              <a:rPr lang="vi-VN" sz="3000" b="1" dirty="0">
                <a:latin typeface="Times New Roman" panose="02020603050405020304" pitchFamily="18" charset="0"/>
                <a:cs typeface="Times New Roman" panose="02020603050405020304" pitchFamily="18" charset="0"/>
              </a:rPr>
              <a:t>văn trên có mấy danh từ riêng ?</a:t>
            </a:r>
            <a:endParaRPr lang="vi-VN" sz="3000" dirty="0">
              <a:latin typeface="Times New Roman" panose="02020603050405020304" pitchFamily="18" charset="0"/>
              <a:cs typeface="Times New Roman" panose="02020603050405020304" pitchFamily="18" charset="0"/>
            </a:endParaRPr>
          </a:p>
          <a:p>
            <a:pPr algn="just"/>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a</a:t>
            </a:r>
            <a:r>
              <a:rPr lang="vi-VN" sz="3000" dirty="0">
                <a:latin typeface="Times New Roman" panose="02020603050405020304" pitchFamily="18" charset="0"/>
                <a:cs typeface="Times New Roman" panose="02020603050405020304" pitchFamily="18" charset="0"/>
              </a:rPr>
              <a:t>) Một từ. Đó là từ nào ?</a:t>
            </a:r>
          </a:p>
          <a:p>
            <a:pPr algn="just"/>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b</a:t>
            </a:r>
            <a:r>
              <a:rPr lang="vi-VN" sz="3000" dirty="0">
                <a:latin typeface="Times New Roman" panose="02020603050405020304" pitchFamily="18" charset="0"/>
                <a:cs typeface="Times New Roman" panose="02020603050405020304" pitchFamily="18" charset="0"/>
              </a:rPr>
              <a:t>) Hai từ. Đó là những từ nào ?</a:t>
            </a:r>
          </a:p>
          <a:p>
            <a:pPr algn="just"/>
            <a:r>
              <a:rPr lang="en-US" sz="3000" dirty="0" smtClean="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c</a:t>
            </a:r>
            <a:r>
              <a:rPr lang="vi-VN" sz="3000" dirty="0">
                <a:latin typeface="Times New Roman" panose="02020603050405020304" pitchFamily="18" charset="0"/>
                <a:cs typeface="Times New Roman" panose="02020603050405020304" pitchFamily="18" charset="0"/>
              </a:rPr>
              <a:t>) Ba từ. Đó là những từ nào ?</a:t>
            </a:r>
          </a:p>
          <a:p>
            <a:r>
              <a:rPr lang="vi-VN" sz="3000" dirty="0">
                <a:latin typeface="Times New Roman" panose="02020603050405020304" pitchFamily="18" charset="0"/>
                <a:cs typeface="Times New Roman" panose="02020603050405020304" pitchFamily="18" charset="0"/>
              </a:rPr>
              <a:t> </a:t>
            </a:r>
          </a:p>
        </p:txBody>
      </p:sp>
      <p:sp>
        <p:nvSpPr>
          <p:cNvPr id="4" name="Oval 3"/>
          <p:cNvSpPr/>
          <p:nvPr/>
        </p:nvSpPr>
        <p:spPr>
          <a:xfrm>
            <a:off x="254389" y="2832677"/>
            <a:ext cx="656705" cy="4904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c</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Oval 4"/>
          <p:cNvSpPr/>
          <p:nvPr/>
        </p:nvSpPr>
        <p:spPr>
          <a:xfrm>
            <a:off x="294738" y="5120561"/>
            <a:ext cx="616356" cy="4590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Times New Roman" panose="02020603050405020304" pitchFamily="18" charset="0"/>
                <a:cs typeface="Times New Roman" panose="02020603050405020304" pitchFamily="18" charset="0"/>
              </a:rPr>
              <a:t>c)</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419898" y="5020887"/>
            <a:ext cx="4139738" cy="553998"/>
          </a:xfrm>
          <a:prstGeom prst="rect">
            <a:avLst/>
          </a:prstGeom>
          <a:noFill/>
        </p:spPr>
        <p:txBody>
          <a:bodyPr wrap="square" rtlCol="0">
            <a:spAutoFit/>
          </a:bodyPr>
          <a:lstStyle/>
          <a:p>
            <a:r>
              <a:rPr lang="en-US" sz="3000" dirty="0" smtClean="0">
                <a:solidFill>
                  <a:srgbClr val="FF0000"/>
                </a:solidFill>
                <a:latin typeface="Times New Roman" panose="02020603050405020304" pitchFamily="18" charset="0"/>
                <a:cs typeface="Times New Roman" panose="02020603050405020304" pitchFamily="18" charset="0"/>
              </a:rPr>
              <a:t>=&gt; </a:t>
            </a:r>
            <a:r>
              <a:rPr lang="en-US" sz="3000" dirty="0" err="1" smtClean="0">
                <a:solidFill>
                  <a:srgbClr val="FF0000"/>
                </a:solidFill>
                <a:latin typeface="Times New Roman" panose="02020603050405020304" pitchFamily="18" charset="0"/>
                <a:cs typeface="Times New Roman" panose="02020603050405020304" pitchFamily="18" charset="0"/>
              </a:rPr>
              <a:t>Sứ</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Hòn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Đất</a:t>
            </a:r>
            <a:r>
              <a:rPr lang="en-US" sz="3000" dirty="0" smtClean="0">
                <a:solidFill>
                  <a:srgbClr val="FF0000"/>
                </a:solidFill>
                <a:latin typeface="Times New Roman" panose="02020603050405020304" pitchFamily="18" charset="0"/>
                <a:cs typeface="Times New Roman" panose="02020603050405020304" pitchFamily="18" charset="0"/>
              </a:rPr>
              <a:t>, Ba </a:t>
            </a:r>
            <a:r>
              <a:rPr lang="en-US" sz="3000" dirty="0" err="1" smtClean="0">
                <a:solidFill>
                  <a:srgbClr val="FF0000"/>
                </a:solidFill>
                <a:latin typeface="Times New Roman" panose="02020603050405020304" pitchFamily="18" charset="0"/>
                <a:cs typeface="Times New Roman" panose="02020603050405020304" pitchFamily="18" charset="0"/>
              </a:rPr>
              <a:t>Thê</a:t>
            </a:r>
            <a:endParaRPr lang="en-US"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37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5495" y="95613"/>
            <a:ext cx="8458200" cy="830997"/>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Sáu</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26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11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2021</a:t>
            </a:r>
          </a:p>
          <a:p>
            <a:pPr algn="ctr"/>
            <a:r>
              <a:rPr lang="en-US" sz="2400" dirty="0" err="1" smtClean="0">
                <a:solidFill>
                  <a:srgbClr val="00B050"/>
                </a:solidFill>
                <a:latin typeface="Times New Roman" panose="02020603050405020304" pitchFamily="18" charset="0"/>
                <a:cs typeface="Times New Roman" panose="02020603050405020304" pitchFamily="18" charset="0"/>
              </a:rPr>
              <a:t>Tập</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làm</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văn</a:t>
            </a:r>
            <a:endParaRPr lang="en-US" sz="2400" dirty="0" smtClean="0">
              <a:solidFill>
                <a:srgbClr val="00B05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0405" y="930116"/>
            <a:ext cx="12171595" cy="1015663"/>
          </a:xfrm>
          <a:prstGeom prst="rect">
            <a:avLst/>
          </a:prstGeom>
          <a:noFill/>
        </p:spPr>
        <p:txBody>
          <a:bodyPr wrap="square" rtlCol="0">
            <a:spAutoFit/>
          </a:bodyPr>
          <a:lstStyle/>
          <a:p>
            <a:r>
              <a:rPr lang="vi-VN" sz="3000" b="1" dirty="0">
                <a:latin typeface="Times New Roman" panose="02020603050405020304" pitchFamily="18" charset="0"/>
                <a:cs typeface="Times New Roman" panose="02020603050405020304" pitchFamily="18" charset="0"/>
              </a:rPr>
              <a:t>Đề bài</a:t>
            </a:r>
            <a:r>
              <a:rPr lang="vi-VN" sz="3000" dirty="0">
                <a:latin typeface="Times New Roman" panose="02020603050405020304" pitchFamily="18" charset="0"/>
                <a:cs typeface="Times New Roman" panose="02020603050405020304" pitchFamily="18" charset="0"/>
              </a:rPr>
              <a:t>: Viết một bức thư cho </a:t>
            </a:r>
            <a:r>
              <a:rPr lang="vi-VN" sz="3000" dirty="0">
                <a:solidFill>
                  <a:srgbClr val="FF0000"/>
                </a:solidFill>
                <a:latin typeface="Times New Roman" panose="02020603050405020304" pitchFamily="18" charset="0"/>
                <a:cs typeface="Times New Roman" panose="02020603050405020304" pitchFamily="18" charset="0"/>
              </a:rPr>
              <a:t>bạn hoặc người thân</a:t>
            </a:r>
            <a:r>
              <a:rPr lang="vi-VN" sz="3000" dirty="0">
                <a:latin typeface="Times New Roman" panose="02020603050405020304" pitchFamily="18" charset="0"/>
                <a:cs typeface="Times New Roman" panose="02020603050405020304" pitchFamily="18" charset="0"/>
              </a:rPr>
              <a:t> để </a:t>
            </a:r>
            <a:r>
              <a:rPr lang="vi-VN" sz="3000" dirty="0">
                <a:solidFill>
                  <a:srgbClr val="FF0000"/>
                </a:solidFill>
                <a:latin typeface="Times New Roman" panose="02020603050405020304" pitchFamily="18" charset="0"/>
                <a:cs typeface="Times New Roman" panose="02020603050405020304" pitchFamily="18" charset="0"/>
              </a:rPr>
              <a:t>hỏi thăm </a:t>
            </a:r>
            <a:r>
              <a:rPr lang="vi-VN" sz="3000" dirty="0">
                <a:latin typeface="Times New Roman" panose="02020603050405020304" pitchFamily="18" charset="0"/>
                <a:cs typeface="Times New Roman" panose="02020603050405020304" pitchFamily="18" charset="0"/>
              </a:rPr>
              <a:t>và </a:t>
            </a:r>
            <a:r>
              <a:rPr lang="vi-VN" sz="3000" dirty="0">
                <a:solidFill>
                  <a:srgbClr val="FF0000"/>
                </a:solidFill>
                <a:latin typeface="Times New Roman" panose="02020603050405020304" pitchFamily="18" charset="0"/>
                <a:cs typeface="Times New Roman" panose="02020603050405020304" pitchFamily="18" charset="0"/>
              </a:rPr>
              <a:t>nói về ước mơ của em</a:t>
            </a:r>
            <a:r>
              <a:rPr lang="vi-VN" sz="3000" dirty="0">
                <a:latin typeface="Times New Roman" panose="02020603050405020304" pitchFamily="18" charset="0"/>
                <a:cs typeface="Times New Roman" panose="02020603050405020304" pitchFamily="18" charset="0"/>
              </a:rPr>
              <a:t>.</a:t>
            </a:r>
            <a:endParaRPr lang="en-US" sz="3000" dirty="0">
              <a:latin typeface="Tempus Sans ITC" panose="04020404030D07020202" pitchFamily="82" charset="0"/>
              <a:cs typeface="Times New Roman" panose="02020603050405020304" pitchFamily="18" charset="0"/>
            </a:endParaRPr>
          </a:p>
        </p:txBody>
      </p:sp>
      <p:sp>
        <p:nvSpPr>
          <p:cNvPr id="4" name="TextBox 3"/>
          <p:cNvSpPr txBox="1"/>
          <p:nvPr/>
        </p:nvSpPr>
        <p:spPr>
          <a:xfrm>
            <a:off x="114884" y="1843190"/>
            <a:ext cx="5438018" cy="553998"/>
          </a:xfrm>
          <a:prstGeom prst="rect">
            <a:avLst/>
          </a:prstGeom>
          <a:noFill/>
        </p:spPr>
        <p:txBody>
          <a:bodyPr wrap="square" rtlCol="0">
            <a:spAutoFit/>
          </a:bodyPr>
          <a:lstStyle/>
          <a:p>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Đề</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bài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yêu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cầu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viết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thư</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cho</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ai</a:t>
            </a:r>
            <a:r>
              <a:rPr lang="en-US" sz="3000" dirty="0" smtClean="0">
                <a:latin typeface="Times New Roman" panose="02020603050405020304" pitchFamily="18" charset="0"/>
                <a:cs typeface="Times New Roman" panose="02020603050405020304" pitchFamily="18" charset="0"/>
              </a:rPr>
              <a:t> ?</a:t>
            </a:r>
            <a:endParaRPr lang="en-US" sz="3000" dirty="0">
              <a:latin typeface="Tempus Sans ITC" panose="04020404030D07020202" pitchFamily="82" charset="0"/>
              <a:cs typeface="Times New Roman" panose="02020603050405020304" pitchFamily="18" charset="0"/>
            </a:endParaRPr>
          </a:p>
        </p:txBody>
      </p:sp>
      <p:sp>
        <p:nvSpPr>
          <p:cNvPr id="5" name="TextBox 4"/>
          <p:cNvSpPr txBox="1"/>
          <p:nvPr/>
        </p:nvSpPr>
        <p:spPr>
          <a:xfrm>
            <a:off x="5371299" y="1843190"/>
            <a:ext cx="5438018" cy="553998"/>
          </a:xfrm>
          <a:prstGeom prst="rect">
            <a:avLst/>
          </a:prstGeom>
          <a:noFill/>
        </p:spPr>
        <p:txBody>
          <a:bodyPr wrap="square" rtlCol="0">
            <a:spAutoFit/>
          </a:bodyPr>
          <a:lstStyle/>
          <a:p>
            <a:r>
              <a:rPr lang="en-US" sz="3000" dirty="0" smtClean="0">
                <a:solidFill>
                  <a:srgbClr val="FF00FF"/>
                </a:solidFill>
                <a:latin typeface="Times New Roman" panose="02020603050405020304" pitchFamily="18" charset="0"/>
                <a:cs typeface="Times New Roman" panose="02020603050405020304" pitchFamily="18" charset="0"/>
              </a:rPr>
              <a:t>=&gt; </a:t>
            </a:r>
            <a:r>
              <a:rPr lang="en-US" sz="3000" dirty="0" err="1" smtClean="0">
                <a:solidFill>
                  <a:srgbClr val="FF00FF"/>
                </a:solidFill>
                <a:latin typeface="Times New Roman" panose="02020603050405020304" pitchFamily="18" charset="0"/>
                <a:cs typeface="Times New Roman" panose="02020603050405020304" pitchFamily="18" charset="0"/>
              </a:rPr>
              <a:t>bạn</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hoặc</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người</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thân</a:t>
            </a:r>
            <a:endParaRPr lang="en-US" sz="3000" dirty="0">
              <a:solidFill>
                <a:srgbClr val="FF00FF"/>
              </a:solidFill>
              <a:latin typeface="Tempus Sans ITC" panose="04020404030D07020202" pitchFamily="82" charset="0"/>
              <a:cs typeface="Times New Roman" panose="02020603050405020304" pitchFamily="18" charset="0"/>
            </a:endParaRPr>
          </a:p>
        </p:txBody>
      </p:sp>
      <p:sp>
        <p:nvSpPr>
          <p:cNvPr id="6" name="TextBox 5"/>
          <p:cNvSpPr txBox="1"/>
          <p:nvPr/>
        </p:nvSpPr>
        <p:spPr>
          <a:xfrm>
            <a:off x="114884" y="2479979"/>
            <a:ext cx="5911842" cy="553998"/>
          </a:xfrm>
          <a:prstGeom prst="rect">
            <a:avLst/>
          </a:prstGeom>
          <a:noFill/>
        </p:spPr>
        <p:txBody>
          <a:bodyPr wrap="square" rtlCol="0">
            <a:spAutoFit/>
          </a:bodyPr>
          <a:lstStyle/>
          <a:p>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Đề</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bài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yêu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cầu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viết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thư</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để</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làm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gì</a:t>
            </a:r>
            <a:r>
              <a:rPr lang="en-US" sz="3000" dirty="0" smtClean="0">
                <a:latin typeface="Times New Roman" panose="02020603050405020304" pitchFamily="18" charset="0"/>
                <a:cs typeface="Times New Roman" panose="02020603050405020304" pitchFamily="18" charset="0"/>
              </a:rPr>
              <a:t> ?</a:t>
            </a:r>
            <a:endParaRPr lang="en-US" sz="3000" dirty="0">
              <a:latin typeface="Tempus Sans ITC" panose="04020404030D07020202" pitchFamily="82" charset="0"/>
              <a:cs typeface="Times New Roman" panose="02020603050405020304" pitchFamily="18" charset="0"/>
            </a:endParaRPr>
          </a:p>
        </p:txBody>
      </p:sp>
      <p:sp>
        <p:nvSpPr>
          <p:cNvPr id="7" name="TextBox 6"/>
          <p:cNvSpPr txBox="1"/>
          <p:nvPr/>
        </p:nvSpPr>
        <p:spPr>
          <a:xfrm>
            <a:off x="5960115" y="2493502"/>
            <a:ext cx="6159839" cy="553998"/>
          </a:xfrm>
          <a:prstGeom prst="rect">
            <a:avLst/>
          </a:prstGeom>
          <a:noFill/>
        </p:spPr>
        <p:txBody>
          <a:bodyPr wrap="square" rtlCol="0">
            <a:spAutoFit/>
          </a:bodyPr>
          <a:lstStyle/>
          <a:p>
            <a:r>
              <a:rPr lang="en-US" sz="3000" dirty="0" smtClean="0">
                <a:solidFill>
                  <a:srgbClr val="FF00FF"/>
                </a:solidFill>
                <a:latin typeface="Times New Roman" panose="02020603050405020304" pitchFamily="18" charset="0"/>
                <a:cs typeface="Times New Roman" panose="02020603050405020304" pitchFamily="18" charset="0"/>
              </a:rPr>
              <a:t>=&gt; </a:t>
            </a:r>
            <a:r>
              <a:rPr lang="en-US" sz="3000" dirty="0" err="1" smtClean="0">
                <a:solidFill>
                  <a:srgbClr val="FF00FF"/>
                </a:solidFill>
                <a:latin typeface="Times New Roman" panose="02020603050405020304" pitchFamily="18" charset="0"/>
                <a:cs typeface="Times New Roman" panose="02020603050405020304" pitchFamily="18" charset="0"/>
              </a:rPr>
              <a:t>hỏi</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thăm</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và</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nói</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về</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ước</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mơ</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của</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em</a:t>
            </a:r>
            <a:endParaRPr lang="en-US" sz="3000" dirty="0">
              <a:solidFill>
                <a:srgbClr val="FF00FF"/>
              </a:solidFill>
              <a:latin typeface="Tempus Sans ITC" panose="04020404030D07020202" pitchFamily="82" charset="0"/>
              <a:cs typeface="Times New Roman" panose="02020603050405020304" pitchFamily="18" charset="0"/>
            </a:endParaRPr>
          </a:p>
        </p:txBody>
      </p:sp>
      <p:sp>
        <p:nvSpPr>
          <p:cNvPr id="8" name="TextBox 7"/>
          <p:cNvSpPr txBox="1"/>
          <p:nvPr/>
        </p:nvSpPr>
        <p:spPr>
          <a:xfrm>
            <a:off x="107531" y="3101939"/>
            <a:ext cx="5030693" cy="553998"/>
          </a:xfrm>
          <a:prstGeom prst="rect">
            <a:avLst/>
          </a:prstGeom>
          <a:noFill/>
        </p:spPr>
        <p:txBody>
          <a:bodyPr wrap="square" rtlCol="0">
            <a:spAutoFit/>
          </a:bodyPr>
          <a:lstStyle/>
          <a:p>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Em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cần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thăm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hỏi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những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gì</a:t>
            </a:r>
            <a:r>
              <a:rPr lang="en-US" sz="3000" dirty="0" smtClean="0">
                <a:latin typeface="Times New Roman" panose="02020603050405020304" pitchFamily="18" charset="0"/>
                <a:cs typeface="Times New Roman" panose="02020603050405020304" pitchFamily="18" charset="0"/>
              </a:rPr>
              <a:t> ?</a:t>
            </a:r>
            <a:endParaRPr lang="en-US" sz="3000" dirty="0">
              <a:latin typeface="Tempus Sans ITC" panose="04020404030D07020202" pitchFamily="82" charset="0"/>
              <a:cs typeface="Times New Roman" panose="02020603050405020304" pitchFamily="18" charset="0"/>
            </a:endParaRPr>
          </a:p>
        </p:txBody>
      </p:sp>
      <p:sp>
        <p:nvSpPr>
          <p:cNvPr id="9" name="TextBox 8"/>
          <p:cNvSpPr txBox="1"/>
          <p:nvPr/>
        </p:nvSpPr>
        <p:spPr>
          <a:xfrm>
            <a:off x="4890544" y="3129883"/>
            <a:ext cx="7212785" cy="553998"/>
          </a:xfrm>
          <a:prstGeom prst="rect">
            <a:avLst/>
          </a:prstGeom>
          <a:noFill/>
        </p:spPr>
        <p:txBody>
          <a:bodyPr wrap="square" rtlCol="0">
            <a:spAutoFit/>
          </a:bodyPr>
          <a:lstStyle/>
          <a:p>
            <a:r>
              <a:rPr lang="en-US" sz="3000" dirty="0" smtClean="0">
                <a:solidFill>
                  <a:srgbClr val="FF00FF"/>
                </a:solidFill>
                <a:latin typeface="Times New Roman" panose="02020603050405020304" pitchFamily="18" charset="0"/>
                <a:cs typeface="Times New Roman" panose="02020603050405020304" pitchFamily="18" charset="0"/>
              </a:rPr>
              <a:t>=&gt; </a:t>
            </a:r>
            <a:r>
              <a:rPr lang="en-US" sz="3000" dirty="0" err="1" smtClean="0">
                <a:solidFill>
                  <a:srgbClr val="FF00FF"/>
                </a:solidFill>
                <a:latin typeface="Times New Roman" panose="02020603050405020304" pitchFamily="18" charset="0"/>
                <a:cs typeface="Times New Roman" panose="02020603050405020304" pitchFamily="18" charset="0"/>
              </a:rPr>
              <a:t>sức</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khỏe</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việc</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học</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công</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việc</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gia</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đình</a:t>
            </a:r>
            <a:r>
              <a:rPr lang="en-US" sz="3000" dirty="0" smtClean="0">
                <a:solidFill>
                  <a:srgbClr val="FF00FF"/>
                </a:solidFill>
                <a:latin typeface="Times New Roman" panose="02020603050405020304" pitchFamily="18" charset="0"/>
                <a:cs typeface="Times New Roman" panose="02020603050405020304" pitchFamily="18" charset="0"/>
              </a:rPr>
              <a:t>…</a:t>
            </a:r>
            <a:endParaRPr lang="en-US" sz="3000" dirty="0">
              <a:solidFill>
                <a:srgbClr val="FF00FF"/>
              </a:solidFill>
              <a:latin typeface="Tempus Sans ITC" panose="04020404030D07020202" pitchFamily="82" charset="0"/>
              <a:cs typeface="Times New Roman" panose="02020603050405020304" pitchFamily="18" charset="0"/>
            </a:endParaRPr>
          </a:p>
        </p:txBody>
      </p:sp>
      <p:sp>
        <p:nvSpPr>
          <p:cNvPr id="10" name="TextBox 9"/>
          <p:cNvSpPr txBox="1"/>
          <p:nvPr/>
        </p:nvSpPr>
        <p:spPr>
          <a:xfrm>
            <a:off x="107531" y="3683881"/>
            <a:ext cx="6768053" cy="553998"/>
          </a:xfrm>
          <a:prstGeom prst="rect">
            <a:avLst/>
          </a:prstGeom>
          <a:noFill/>
        </p:spPr>
        <p:txBody>
          <a:bodyPr wrap="square" rtlCol="0">
            <a:spAutoFit/>
          </a:bodyPr>
          <a:lstStyle/>
          <a:p>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Em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cần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kể</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những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gì</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về</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ước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mơ</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của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em</a:t>
            </a:r>
            <a:r>
              <a:rPr lang="en-US" sz="3000" dirty="0" smtClean="0">
                <a:latin typeface="Times New Roman" panose="02020603050405020304" pitchFamily="18" charset="0"/>
                <a:cs typeface="Times New Roman" panose="02020603050405020304" pitchFamily="18" charset="0"/>
              </a:rPr>
              <a:t> ?</a:t>
            </a:r>
            <a:endParaRPr lang="en-US" sz="3000" dirty="0">
              <a:latin typeface="Tempus Sans ITC" panose="04020404030D07020202" pitchFamily="82" charset="0"/>
              <a:cs typeface="Times New Roman" panose="02020603050405020304" pitchFamily="18" charset="0"/>
            </a:endParaRPr>
          </a:p>
        </p:txBody>
      </p:sp>
      <p:sp>
        <p:nvSpPr>
          <p:cNvPr id="11" name="TextBox 10"/>
          <p:cNvSpPr txBox="1"/>
          <p:nvPr/>
        </p:nvSpPr>
        <p:spPr>
          <a:xfrm>
            <a:off x="-12952" y="4115322"/>
            <a:ext cx="12204952" cy="1015663"/>
          </a:xfrm>
          <a:prstGeom prst="rect">
            <a:avLst/>
          </a:prstGeom>
          <a:noFill/>
        </p:spPr>
        <p:txBody>
          <a:bodyPr wrap="square" rtlCol="0">
            <a:spAutoFit/>
          </a:bodyPr>
          <a:lstStyle/>
          <a:p>
            <a:r>
              <a:rPr lang="en-US" sz="3000" dirty="0" smtClean="0">
                <a:solidFill>
                  <a:srgbClr val="FF00FF"/>
                </a:solidFill>
                <a:latin typeface="Times New Roman" panose="02020603050405020304" pitchFamily="18" charset="0"/>
                <a:cs typeface="Times New Roman" panose="02020603050405020304" pitchFamily="18" charset="0"/>
              </a:rPr>
              <a:t>=&gt; </a:t>
            </a:r>
            <a:r>
              <a:rPr lang="en-US" sz="3000" dirty="0" err="1" smtClean="0">
                <a:solidFill>
                  <a:srgbClr val="FF00FF"/>
                </a:solidFill>
                <a:latin typeface="Times New Roman" panose="02020603050405020304" pitchFamily="18" charset="0"/>
                <a:cs typeface="Times New Roman" panose="02020603050405020304" pitchFamily="18" charset="0"/>
              </a:rPr>
              <a:t>Ước</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mơ</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đó</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là</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gì</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Vì</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sao</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lại</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có</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ước</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mơ</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đó</a:t>
            </a:r>
            <a:r>
              <a:rPr lang="en-US" sz="3000" dirty="0" smtClean="0">
                <a:solidFill>
                  <a:srgbClr val="FF00FF"/>
                </a:solidFill>
                <a:latin typeface="Times New Roman" panose="02020603050405020304" pitchFamily="18" charset="0"/>
                <a:cs typeface="Times New Roman" panose="02020603050405020304" pitchFamily="18" charset="0"/>
              </a:rPr>
              <a:t> ? </a:t>
            </a:r>
            <a:r>
              <a:rPr lang="en-US" sz="3000" dirty="0" err="1" smtClean="0">
                <a:solidFill>
                  <a:srgbClr val="FF00FF"/>
                </a:solidFill>
                <a:latin typeface="Times New Roman" panose="02020603050405020304" pitchFamily="18" charset="0"/>
                <a:cs typeface="Times New Roman" panose="02020603050405020304" pitchFamily="18" charset="0"/>
              </a:rPr>
              <a:t>Làm</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gì</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để</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đạt</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được</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ước</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mơ</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ấy</a:t>
            </a:r>
            <a:r>
              <a:rPr lang="en-US" sz="3000" dirty="0" smtClean="0">
                <a:solidFill>
                  <a:srgbClr val="FF00FF"/>
                </a:solidFill>
                <a:latin typeface="Times New Roman" panose="02020603050405020304" pitchFamily="18" charset="0"/>
                <a:cs typeface="Times New Roman" panose="02020603050405020304" pitchFamily="18" charset="0"/>
              </a:rPr>
              <a:t> ? </a:t>
            </a:r>
            <a:r>
              <a:rPr lang="en-US" sz="3000" dirty="0" err="1" smtClean="0">
                <a:solidFill>
                  <a:srgbClr val="FF00FF"/>
                </a:solidFill>
                <a:latin typeface="Times New Roman" panose="02020603050405020304" pitchFamily="18" charset="0"/>
                <a:cs typeface="Times New Roman" panose="02020603050405020304" pitchFamily="18" charset="0"/>
              </a:rPr>
              <a:t>Có</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gặp</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khó</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khăn</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gì</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muốn</a:t>
            </a:r>
            <a:r>
              <a:rPr lang="en-US" sz="3000" dirty="0" smtClean="0">
                <a:solidFill>
                  <a:srgbClr val="FF00FF"/>
                </a:solidFill>
                <a:latin typeface="Times New Roman" panose="02020603050405020304" pitchFamily="18" charset="0"/>
                <a:cs typeface="Times New Roman" panose="02020603050405020304" pitchFamily="18" charset="0"/>
              </a:rPr>
              <a:t> chia </a:t>
            </a:r>
            <a:r>
              <a:rPr lang="en-US" sz="3000" dirty="0" err="1" smtClean="0">
                <a:solidFill>
                  <a:srgbClr val="FF00FF"/>
                </a:solidFill>
                <a:latin typeface="Times New Roman" panose="02020603050405020304" pitchFamily="18" charset="0"/>
                <a:cs typeface="Times New Roman" panose="02020603050405020304" pitchFamily="18" charset="0"/>
              </a:rPr>
              <a:t>sẻ</a:t>
            </a:r>
            <a:r>
              <a:rPr lang="en-US" sz="3000" dirty="0" smtClean="0">
                <a:solidFill>
                  <a:srgbClr val="FF00FF"/>
                </a:solidFill>
                <a:latin typeface="Times New Roman" panose="02020603050405020304" pitchFamily="18" charset="0"/>
                <a:cs typeface="Times New Roman" panose="02020603050405020304" pitchFamily="18" charset="0"/>
              </a:rPr>
              <a:t> </a:t>
            </a:r>
            <a:r>
              <a:rPr lang="en-US" sz="3000" dirty="0" err="1" smtClean="0">
                <a:solidFill>
                  <a:srgbClr val="FF00FF"/>
                </a:solidFill>
                <a:latin typeface="Times New Roman" panose="02020603050405020304" pitchFamily="18" charset="0"/>
                <a:cs typeface="Times New Roman" panose="02020603050405020304" pitchFamily="18" charset="0"/>
              </a:rPr>
              <a:t>không</a:t>
            </a:r>
            <a:r>
              <a:rPr lang="en-US" sz="3000" dirty="0" smtClean="0">
                <a:solidFill>
                  <a:srgbClr val="FF00FF"/>
                </a:solidFill>
                <a:latin typeface="Times New Roman" panose="02020603050405020304" pitchFamily="18" charset="0"/>
                <a:cs typeface="Times New Roman" panose="02020603050405020304" pitchFamily="18" charset="0"/>
              </a:rPr>
              <a:t> ? …….</a:t>
            </a:r>
            <a:endParaRPr lang="en-US" sz="3000" dirty="0">
              <a:solidFill>
                <a:srgbClr val="FF00FF"/>
              </a:solidFill>
              <a:latin typeface="Tempus Sans ITC" panose="04020404030D07020202" pitchFamily="82" charset="0"/>
              <a:cs typeface="Times New Roman" panose="02020603050405020304" pitchFamily="18" charset="0"/>
            </a:endParaRPr>
          </a:p>
        </p:txBody>
      </p:sp>
      <p:sp>
        <p:nvSpPr>
          <p:cNvPr id="12" name="TextBox 11"/>
          <p:cNvSpPr txBox="1"/>
          <p:nvPr/>
        </p:nvSpPr>
        <p:spPr>
          <a:xfrm>
            <a:off x="114884" y="5036372"/>
            <a:ext cx="6768053" cy="553998"/>
          </a:xfrm>
          <a:prstGeom prst="rect">
            <a:avLst/>
          </a:prstGeom>
          <a:noFill/>
        </p:spPr>
        <p:txBody>
          <a:bodyPr wrap="square" rtlCol="0">
            <a:spAutoFit/>
          </a:bodyPr>
          <a:lstStyle/>
          <a:p>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Lời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chúc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lời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hứa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hẹn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kí</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tên</a:t>
            </a:r>
            <a:r>
              <a:rPr lang="en-US" sz="3000" dirty="0" smtClean="0">
                <a:latin typeface="Times New Roman" panose="02020603050405020304" pitchFamily="18" charset="0"/>
                <a:cs typeface="Times New Roman" panose="02020603050405020304" pitchFamily="18" charset="0"/>
              </a:rPr>
              <a:t>.</a:t>
            </a:r>
            <a:endParaRPr lang="en-US" sz="3000" dirty="0">
              <a:latin typeface="Tempus Sans ITC" panose="04020404030D07020202" pitchFamily="82" charset="0"/>
              <a:cs typeface="Times New Roman" panose="02020603050405020304" pitchFamily="18" charset="0"/>
            </a:endParaRPr>
          </a:p>
        </p:txBody>
      </p:sp>
    </p:spTree>
    <p:extLst>
      <p:ext uri="{BB962C8B-B14F-4D97-AF65-F5344CB8AC3E}">
        <p14:creationId xmlns:p14="http://schemas.microsoft.com/office/powerpoint/2010/main" val="299692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5495" y="95613"/>
            <a:ext cx="8458200" cy="830997"/>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Sáu</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26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11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2021</a:t>
            </a:r>
          </a:p>
          <a:p>
            <a:pPr algn="ctr"/>
            <a:r>
              <a:rPr lang="en-US" sz="2400" dirty="0" err="1" smtClean="0">
                <a:solidFill>
                  <a:srgbClr val="00B050"/>
                </a:solidFill>
                <a:latin typeface="Times New Roman" panose="02020603050405020304" pitchFamily="18" charset="0"/>
                <a:cs typeface="Times New Roman" panose="02020603050405020304" pitchFamily="18" charset="0"/>
              </a:rPr>
              <a:t>Vở</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thực</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hành</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Tiếng</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Việt</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và</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Toán</a:t>
            </a:r>
            <a:endParaRPr lang="en-US" sz="2400" dirty="0" smtClean="0">
              <a:solidFill>
                <a:srgbClr val="00B05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23736" y="903789"/>
            <a:ext cx="5397444" cy="553926"/>
          </a:xfrm>
          <a:prstGeom prst="rect">
            <a:avLst/>
          </a:prstGeom>
          <a:noFill/>
        </p:spPr>
        <p:txBody>
          <a:bodyPr wrap="square" rtlCol="0">
            <a:spAutoFit/>
          </a:bodyPr>
          <a:lstStyle/>
          <a:p>
            <a:r>
              <a:rPr lang="en-US" sz="3000" u="sng" dirty="0" err="1">
                <a:solidFill>
                  <a:srgbClr val="7030A0"/>
                </a:solidFill>
                <a:latin typeface="Times New Roman" panose="02020603050405020304" pitchFamily="18" charset="0"/>
                <a:cs typeface="Times New Roman" panose="02020603050405020304" pitchFamily="18" charset="0"/>
              </a:rPr>
              <a:t>Tiếng</a:t>
            </a:r>
            <a:r>
              <a:rPr lang="en-US" sz="3000" u="sng" dirty="0">
                <a:solidFill>
                  <a:srgbClr val="7030A0"/>
                </a:solidFill>
                <a:latin typeface="Times New Roman" panose="02020603050405020304" pitchFamily="18" charset="0"/>
                <a:cs typeface="Times New Roman" panose="02020603050405020304" pitchFamily="18" charset="0"/>
              </a:rPr>
              <a:t> </a:t>
            </a:r>
            <a:r>
              <a:rPr lang="en-US" sz="3000" u="sng" dirty="0" err="1">
                <a:solidFill>
                  <a:srgbClr val="7030A0"/>
                </a:solidFill>
                <a:latin typeface="Times New Roman" panose="02020603050405020304" pitchFamily="18" charset="0"/>
                <a:cs typeface="Times New Roman" panose="02020603050405020304" pitchFamily="18" charset="0"/>
              </a:rPr>
              <a:t>Việt</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tiết</a:t>
            </a:r>
            <a:r>
              <a:rPr lang="en-US" sz="3000" dirty="0">
                <a:solidFill>
                  <a:srgbClr val="7030A0"/>
                </a:solidFill>
                <a:latin typeface="Times New Roman" panose="02020603050405020304" pitchFamily="18" charset="0"/>
                <a:cs typeface="Times New Roman" panose="02020603050405020304" pitchFamily="18" charset="0"/>
              </a:rPr>
              <a:t> 1/ </a:t>
            </a:r>
            <a:r>
              <a:rPr lang="en-US" sz="3000" dirty="0" err="1">
                <a:solidFill>
                  <a:srgbClr val="7030A0"/>
                </a:solidFill>
                <a:latin typeface="Times New Roman" panose="02020603050405020304" pitchFamily="18" charset="0"/>
                <a:cs typeface="Times New Roman" panose="02020603050405020304" pitchFamily="18" charset="0"/>
              </a:rPr>
              <a:t>trang</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smtClean="0">
                <a:solidFill>
                  <a:srgbClr val="7030A0"/>
                </a:solidFill>
                <a:latin typeface="Times New Roman" panose="02020603050405020304" pitchFamily="18" charset="0"/>
                <a:cs typeface="Times New Roman" panose="02020603050405020304" pitchFamily="18" charset="0"/>
              </a:rPr>
              <a:t>65,66)</a:t>
            </a:r>
            <a:endParaRPr lang="en-US" sz="3000" dirty="0">
              <a:solidFill>
                <a:srgbClr val="7030A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23737" y="1372118"/>
            <a:ext cx="12068264" cy="1015663"/>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1</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Phân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tích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cấu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tạo</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của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các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tiếng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trong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câu</a:t>
            </a:r>
            <a:r>
              <a:rPr lang="en-US" sz="3000"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Ngựa</a:t>
            </a:r>
            <a:r>
              <a:rPr lang="en-US" sz="3000" b="1" i="1"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bảo</a:t>
            </a:r>
            <a:r>
              <a:rPr lang="en-US" sz="3000" b="1" i="1" dirty="0" smtClean="0">
                <a:latin typeface="Times New Roman" panose="02020603050405020304" pitchFamily="18" charset="0"/>
                <a:cs typeface="Times New Roman" panose="02020603050405020304" pitchFamily="18" charset="0"/>
                <a:sym typeface="Wingdings" panose="05000000000000000000" pitchFamily="2" charset="2"/>
              </a:rPr>
              <a:t>: “ </a:t>
            </a:r>
            <a:r>
              <a:rPr lang="en-US" sz="3000" b="1" i="1" dirty="0" err="1" smtClean="0">
                <a:latin typeface="Times New Roman" panose="02020603050405020304" pitchFamily="18" charset="0"/>
                <a:cs typeface="Times New Roman" panose="02020603050405020304" pitchFamily="18" charset="0"/>
                <a:sym typeface="Wingdings" panose="05000000000000000000" pitchFamily="2" charset="2"/>
              </a:rPr>
              <a:t>Tôi</a:t>
            </a:r>
            <a:r>
              <a:rPr lang="en-US" sz="30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b="1" i="1" dirty="0" err="1" smtClean="0">
                <a:latin typeface="Times New Roman" panose="02020603050405020304" pitchFamily="18" charset="0"/>
                <a:cs typeface="Times New Roman" panose="02020603050405020304" pitchFamily="18" charset="0"/>
                <a:sym typeface="Wingdings" panose="05000000000000000000" pitchFamily="2" charset="2"/>
              </a:rPr>
              <a:t>chỉ</a:t>
            </a:r>
            <a:r>
              <a:rPr lang="en-US" sz="30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b="1" i="1" dirty="0" err="1" smtClean="0">
                <a:latin typeface="Times New Roman" panose="02020603050405020304" pitchFamily="18" charset="0"/>
                <a:cs typeface="Times New Roman" panose="02020603050405020304" pitchFamily="18" charset="0"/>
                <a:sym typeface="Wingdings" panose="05000000000000000000" pitchFamily="2" charset="2"/>
              </a:rPr>
              <a:t>ước</a:t>
            </a:r>
            <a:r>
              <a:rPr lang="en-US" sz="30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b="1" i="1" dirty="0" err="1" smtClean="0">
                <a:latin typeface="Times New Roman" panose="02020603050405020304" pitchFamily="18" charset="0"/>
                <a:cs typeface="Times New Roman" panose="02020603050405020304" pitchFamily="18" charset="0"/>
                <a:sym typeface="Wingdings" panose="05000000000000000000" pitchFamily="2" charset="2"/>
              </a:rPr>
              <a:t>ao</a:t>
            </a:r>
            <a:r>
              <a:rPr lang="en-US" sz="30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b="1" i="1" dirty="0" err="1" smtClean="0">
                <a:latin typeface="Times New Roman" panose="02020603050405020304" pitchFamily="18" charset="0"/>
                <a:cs typeface="Times New Roman" panose="02020603050405020304" pitchFamily="18" charset="0"/>
                <a:sym typeface="Wingdings" panose="05000000000000000000" pitchFamily="2" charset="2"/>
              </a:rPr>
              <a:t>đôi</a:t>
            </a:r>
            <a:r>
              <a:rPr lang="en-US" sz="30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b="1" i="1" dirty="0" err="1" smtClean="0">
                <a:latin typeface="Times New Roman" panose="02020603050405020304" pitchFamily="18" charset="0"/>
                <a:cs typeface="Times New Roman" panose="02020603050405020304" pitchFamily="18" charset="0"/>
                <a:sym typeface="Wingdings" panose="05000000000000000000" pitchFamily="2" charset="2"/>
              </a:rPr>
              <a:t>mắt</a:t>
            </a:r>
            <a:r>
              <a:rPr lang="en-US" sz="30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smtClean="0">
                <a:latin typeface="Times New Roman" panose="02020603050405020304" pitchFamily="18" charset="0"/>
                <a:cs typeface="Times New Roman" panose="02020603050405020304" pitchFamily="18" charset="0"/>
                <a:sym typeface="Wingdings" panose="05000000000000000000" pitchFamily="2" charset="2"/>
              </a:rPr>
              <a:t>Ghi</a:t>
            </a:r>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smtClean="0">
                <a:latin typeface="Times New Roman" panose="02020603050405020304" pitchFamily="18" charset="0"/>
                <a:cs typeface="Times New Roman" panose="02020603050405020304" pitchFamily="18" charset="0"/>
                <a:sym typeface="Wingdings" panose="05000000000000000000" pitchFamily="2" charset="2"/>
              </a:rPr>
              <a:t>kết</a:t>
            </a:r>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smtClean="0">
                <a:latin typeface="Times New Roman" panose="02020603050405020304" pitchFamily="18" charset="0"/>
                <a:cs typeface="Times New Roman" panose="02020603050405020304" pitchFamily="18" charset="0"/>
                <a:sym typeface="Wingdings" panose="05000000000000000000" pitchFamily="2" charset="2"/>
              </a:rPr>
              <a:t>quả</a:t>
            </a:r>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smtClean="0">
                <a:latin typeface="Times New Roman" panose="02020603050405020304" pitchFamily="18" charset="0"/>
                <a:cs typeface="Times New Roman" panose="02020603050405020304" pitchFamily="18" charset="0"/>
                <a:sym typeface="Wingdings" panose="05000000000000000000" pitchFamily="2" charset="2"/>
              </a:rPr>
              <a:t>phân</a:t>
            </a:r>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smtClean="0">
                <a:latin typeface="Times New Roman" panose="02020603050405020304" pitchFamily="18" charset="0"/>
                <a:cs typeface="Times New Roman" panose="02020603050405020304" pitchFamily="18" charset="0"/>
                <a:sym typeface="Wingdings" panose="05000000000000000000" pitchFamily="2" charset="2"/>
              </a:rPr>
              <a:t>tích</a:t>
            </a:r>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smtClean="0">
                <a:latin typeface="Times New Roman" panose="02020603050405020304" pitchFamily="18" charset="0"/>
                <a:cs typeface="Times New Roman" panose="02020603050405020304" pitchFamily="18" charset="0"/>
                <a:sym typeface="Wingdings" panose="05000000000000000000" pitchFamily="2" charset="2"/>
              </a:rPr>
              <a:t>vào</a:t>
            </a:r>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smtClean="0">
                <a:latin typeface="Times New Roman" panose="02020603050405020304" pitchFamily="18" charset="0"/>
                <a:cs typeface="Times New Roman" panose="02020603050405020304" pitchFamily="18" charset="0"/>
                <a:sym typeface="Wingdings" panose="05000000000000000000" pitchFamily="2" charset="2"/>
              </a:rPr>
              <a:t>bảng</a:t>
            </a:r>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smtClean="0">
                <a:latin typeface="Times New Roman" panose="02020603050405020304" pitchFamily="18" charset="0"/>
                <a:cs typeface="Times New Roman" panose="02020603050405020304" pitchFamily="18" charset="0"/>
                <a:sym typeface="Wingdings" panose="05000000000000000000" pitchFamily="2" charset="2"/>
              </a:rPr>
              <a:t>sau</a:t>
            </a:r>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30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892586"/>
              </p:ext>
            </p:extLst>
          </p:nvPr>
        </p:nvGraphicFramePr>
        <p:xfrm>
          <a:off x="1358667" y="2473650"/>
          <a:ext cx="8841048" cy="2743200"/>
        </p:xfrm>
        <a:graphic>
          <a:graphicData uri="http://schemas.openxmlformats.org/drawingml/2006/table">
            <a:tbl>
              <a:tblPr firstRow="1" bandRow="1">
                <a:tableStyleId>{5940675A-B579-460E-94D1-54222C63F5DA}</a:tableStyleId>
              </a:tblPr>
              <a:tblGrid>
                <a:gridCol w="2210262">
                  <a:extLst>
                    <a:ext uri="{9D8B030D-6E8A-4147-A177-3AD203B41FA5}">
                      <a16:colId xmlns:a16="http://schemas.microsoft.com/office/drawing/2014/main" val="4257182436"/>
                    </a:ext>
                  </a:extLst>
                </a:gridCol>
                <a:gridCol w="2210262">
                  <a:extLst>
                    <a:ext uri="{9D8B030D-6E8A-4147-A177-3AD203B41FA5}">
                      <a16:colId xmlns:a16="http://schemas.microsoft.com/office/drawing/2014/main" val="2139692385"/>
                    </a:ext>
                  </a:extLst>
                </a:gridCol>
                <a:gridCol w="2210262">
                  <a:extLst>
                    <a:ext uri="{9D8B030D-6E8A-4147-A177-3AD203B41FA5}">
                      <a16:colId xmlns:a16="http://schemas.microsoft.com/office/drawing/2014/main" val="3497059665"/>
                    </a:ext>
                  </a:extLst>
                </a:gridCol>
                <a:gridCol w="2210262">
                  <a:extLst>
                    <a:ext uri="{9D8B030D-6E8A-4147-A177-3AD203B41FA5}">
                      <a16:colId xmlns:a16="http://schemas.microsoft.com/office/drawing/2014/main" val="361187080"/>
                    </a:ext>
                  </a:extLst>
                </a:gridCol>
              </a:tblGrid>
              <a:tr h="520431">
                <a:tc>
                  <a:txBody>
                    <a:bodyPr/>
                    <a:lstStyle/>
                    <a:p>
                      <a:pPr algn="ctr"/>
                      <a:r>
                        <a:rPr lang="en-US" sz="3000" dirty="0" err="1" smtClean="0">
                          <a:latin typeface="Times New Roman" panose="02020603050405020304" pitchFamily="18" charset="0"/>
                          <a:cs typeface="Times New Roman" panose="02020603050405020304" pitchFamily="18" charset="0"/>
                        </a:rPr>
                        <a:t>Tiếng</a:t>
                      </a:r>
                      <a:endParaRPr lang="en-US"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err="1" smtClean="0">
                          <a:latin typeface="Times New Roman" panose="02020603050405020304" pitchFamily="18" charset="0"/>
                          <a:cs typeface="Times New Roman" panose="02020603050405020304" pitchFamily="18" charset="0"/>
                        </a:rPr>
                        <a:t>Âm</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đầu</a:t>
                      </a:r>
                      <a:endParaRPr lang="en-US"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err="1" smtClean="0">
                          <a:latin typeface="Times New Roman" panose="02020603050405020304" pitchFamily="18" charset="0"/>
                          <a:cs typeface="Times New Roman" panose="02020603050405020304" pitchFamily="18" charset="0"/>
                        </a:rPr>
                        <a:t>Vần</a:t>
                      </a:r>
                      <a:endParaRPr lang="en-US"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err="1" smtClean="0">
                          <a:latin typeface="Times New Roman" panose="02020603050405020304" pitchFamily="18" charset="0"/>
                          <a:cs typeface="Times New Roman" panose="02020603050405020304" pitchFamily="18" charset="0"/>
                        </a:rPr>
                        <a:t>Thanh</a:t>
                      </a:r>
                      <a:endParaRPr lang="en-US"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12188464"/>
                  </a:ext>
                </a:extLst>
              </a:tr>
              <a:tr h="520431">
                <a:tc>
                  <a:txBody>
                    <a:bodyPr/>
                    <a:lstStyle/>
                    <a:p>
                      <a:pPr algn="ctr"/>
                      <a:r>
                        <a:rPr lang="en-US" sz="3000" dirty="0" err="1" smtClean="0">
                          <a:latin typeface="Times New Roman" panose="02020603050405020304" pitchFamily="18" charset="0"/>
                          <a:cs typeface="Times New Roman" panose="02020603050405020304" pitchFamily="18" charset="0"/>
                        </a:rPr>
                        <a:t>ngựa</a:t>
                      </a:r>
                      <a:endParaRPr lang="en-US" sz="3000" dirty="0">
                        <a:latin typeface="Times New Roman" panose="02020603050405020304" pitchFamily="18" charset="0"/>
                        <a:cs typeface="Times New Roman" panose="02020603050405020304" pitchFamily="18" charset="0"/>
                      </a:endParaRPr>
                    </a:p>
                  </a:txBody>
                  <a:tcPr/>
                </a:tc>
                <a:tc>
                  <a:txBody>
                    <a:bodyPr/>
                    <a:lstStyle/>
                    <a:p>
                      <a:pPr algn="ctr"/>
                      <a:endParaRPr lang="en-US" sz="3000" dirty="0">
                        <a:latin typeface="Times New Roman" panose="02020603050405020304" pitchFamily="18" charset="0"/>
                        <a:cs typeface="Times New Roman" panose="02020603050405020304" pitchFamily="18" charset="0"/>
                      </a:endParaRPr>
                    </a:p>
                  </a:txBody>
                  <a:tcPr/>
                </a:tc>
                <a:tc>
                  <a:txBody>
                    <a:bodyPr/>
                    <a:lstStyle/>
                    <a:p>
                      <a:pPr algn="ctr"/>
                      <a:endParaRPr lang="en-US" sz="3000" dirty="0">
                        <a:latin typeface="Times New Roman" panose="02020603050405020304" pitchFamily="18" charset="0"/>
                        <a:cs typeface="Times New Roman" panose="02020603050405020304" pitchFamily="18" charset="0"/>
                      </a:endParaRPr>
                    </a:p>
                  </a:txBody>
                  <a:tcPr/>
                </a:tc>
                <a:tc>
                  <a:txBody>
                    <a:bodyPr/>
                    <a:lstStyle/>
                    <a:p>
                      <a:pPr algn="ctr"/>
                      <a:endParaRPr lang="en-US"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77222234"/>
                  </a:ext>
                </a:extLst>
              </a:tr>
              <a:tr h="520431">
                <a:tc>
                  <a:txBody>
                    <a:bodyPr/>
                    <a:lstStyle/>
                    <a:p>
                      <a:pPr algn="ctr"/>
                      <a:r>
                        <a:rPr lang="en-US" sz="3000" dirty="0" err="1" smtClean="0">
                          <a:latin typeface="Times New Roman" panose="02020603050405020304" pitchFamily="18" charset="0"/>
                          <a:cs typeface="Times New Roman" panose="02020603050405020304" pitchFamily="18" charset="0"/>
                        </a:rPr>
                        <a:t>bảo</a:t>
                      </a:r>
                      <a:endParaRPr lang="en-US" sz="3000" dirty="0">
                        <a:latin typeface="Times New Roman" panose="02020603050405020304" pitchFamily="18" charset="0"/>
                        <a:cs typeface="Times New Roman" panose="02020603050405020304" pitchFamily="18" charset="0"/>
                      </a:endParaRPr>
                    </a:p>
                  </a:txBody>
                  <a:tcPr/>
                </a:tc>
                <a:tc>
                  <a:txBody>
                    <a:bodyPr/>
                    <a:lstStyle/>
                    <a:p>
                      <a:pPr algn="ctr"/>
                      <a:endParaRPr lang="en-US" sz="3000" dirty="0">
                        <a:latin typeface="Times New Roman" panose="02020603050405020304" pitchFamily="18" charset="0"/>
                        <a:cs typeface="Times New Roman" panose="02020603050405020304" pitchFamily="18" charset="0"/>
                      </a:endParaRPr>
                    </a:p>
                  </a:txBody>
                  <a:tcPr/>
                </a:tc>
                <a:tc>
                  <a:txBody>
                    <a:bodyPr/>
                    <a:lstStyle/>
                    <a:p>
                      <a:pPr algn="ctr"/>
                      <a:endParaRPr lang="en-US" sz="3000" dirty="0">
                        <a:latin typeface="Times New Roman" panose="02020603050405020304" pitchFamily="18" charset="0"/>
                        <a:cs typeface="Times New Roman" panose="02020603050405020304" pitchFamily="18" charset="0"/>
                      </a:endParaRPr>
                    </a:p>
                  </a:txBody>
                  <a:tcPr/>
                </a:tc>
                <a:tc>
                  <a:txBody>
                    <a:bodyPr/>
                    <a:lstStyle/>
                    <a:p>
                      <a:pPr algn="ctr"/>
                      <a:endParaRPr lang="en-US"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64506469"/>
                  </a:ext>
                </a:extLst>
              </a:tr>
              <a:tr h="520431">
                <a:tc>
                  <a:txBody>
                    <a:bodyPr/>
                    <a:lstStyle/>
                    <a:p>
                      <a:pPr algn="ctr"/>
                      <a:r>
                        <a:rPr lang="en-US" sz="3000" dirty="0" err="1" smtClean="0">
                          <a:latin typeface="Times New Roman" panose="02020603050405020304" pitchFamily="18" charset="0"/>
                          <a:cs typeface="Times New Roman" panose="02020603050405020304" pitchFamily="18" charset="0"/>
                        </a:rPr>
                        <a:t>tôi</a:t>
                      </a:r>
                      <a:endParaRPr lang="en-US" sz="3000" dirty="0">
                        <a:latin typeface="Times New Roman" panose="02020603050405020304" pitchFamily="18" charset="0"/>
                        <a:cs typeface="Times New Roman" panose="02020603050405020304" pitchFamily="18" charset="0"/>
                      </a:endParaRPr>
                    </a:p>
                  </a:txBody>
                  <a:tcPr/>
                </a:tc>
                <a:tc>
                  <a:txBody>
                    <a:bodyPr/>
                    <a:lstStyle/>
                    <a:p>
                      <a:pPr algn="ctr"/>
                      <a:endParaRPr lang="en-US" sz="3000" dirty="0">
                        <a:latin typeface="Times New Roman" panose="02020603050405020304" pitchFamily="18" charset="0"/>
                        <a:cs typeface="Times New Roman" panose="02020603050405020304" pitchFamily="18" charset="0"/>
                      </a:endParaRPr>
                    </a:p>
                  </a:txBody>
                  <a:tcPr/>
                </a:tc>
                <a:tc>
                  <a:txBody>
                    <a:bodyPr/>
                    <a:lstStyle/>
                    <a:p>
                      <a:pPr algn="ctr"/>
                      <a:endParaRPr lang="en-US" sz="3000" dirty="0">
                        <a:latin typeface="Times New Roman" panose="02020603050405020304" pitchFamily="18" charset="0"/>
                        <a:cs typeface="Times New Roman" panose="02020603050405020304" pitchFamily="18" charset="0"/>
                      </a:endParaRPr>
                    </a:p>
                  </a:txBody>
                  <a:tcPr/>
                </a:tc>
                <a:tc>
                  <a:txBody>
                    <a:bodyPr/>
                    <a:lstStyle/>
                    <a:p>
                      <a:pPr algn="ctr"/>
                      <a:endParaRPr lang="en-US"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19936899"/>
                  </a:ext>
                </a:extLst>
              </a:tr>
              <a:tr h="520431">
                <a:tc>
                  <a:txBody>
                    <a:bodyPr/>
                    <a:lstStyle/>
                    <a:p>
                      <a:pPr algn="ctr"/>
                      <a:r>
                        <a:rPr lang="en-US" sz="3000" dirty="0" err="1" smtClean="0">
                          <a:latin typeface="Times New Roman" panose="02020603050405020304" pitchFamily="18" charset="0"/>
                          <a:cs typeface="Times New Roman" panose="02020603050405020304" pitchFamily="18" charset="0"/>
                        </a:rPr>
                        <a:t>chỉ</a:t>
                      </a:r>
                      <a:endParaRPr lang="en-US" sz="3000" dirty="0">
                        <a:latin typeface="Times New Roman" panose="02020603050405020304" pitchFamily="18" charset="0"/>
                        <a:cs typeface="Times New Roman" panose="02020603050405020304" pitchFamily="18" charset="0"/>
                      </a:endParaRPr>
                    </a:p>
                  </a:txBody>
                  <a:tcPr/>
                </a:tc>
                <a:tc>
                  <a:txBody>
                    <a:bodyPr/>
                    <a:lstStyle/>
                    <a:p>
                      <a:pPr algn="ctr"/>
                      <a:endParaRPr lang="en-US" sz="3000" dirty="0">
                        <a:latin typeface="Times New Roman" panose="02020603050405020304" pitchFamily="18" charset="0"/>
                        <a:cs typeface="Times New Roman" panose="02020603050405020304" pitchFamily="18" charset="0"/>
                      </a:endParaRPr>
                    </a:p>
                  </a:txBody>
                  <a:tcPr/>
                </a:tc>
                <a:tc>
                  <a:txBody>
                    <a:bodyPr/>
                    <a:lstStyle/>
                    <a:p>
                      <a:pPr algn="ctr"/>
                      <a:endParaRPr lang="en-US" sz="3000" dirty="0">
                        <a:latin typeface="Times New Roman" panose="02020603050405020304" pitchFamily="18" charset="0"/>
                        <a:cs typeface="Times New Roman" panose="02020603050405020304" pitchFamily="18" charset="0"/>
                      </a:endParaRPr>
                    </a:p>
                  </a:txBody>
                  <a:tcPr/>
                </a:tc>
                <a:tc>
                  <a:txBody>
                    <a:bodyPr/>
                    <a:lstStyle/>
                    <a:p>
                      <a:pPr algn="ctr"/>
                      <a:endParaRPr lang="en-US"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86117012"/>
                  </a:ext>
                </a:extLst>
              </a:tr>
            </a:tbl>
          </a:graphicData>
        </a:graphic>
      </p:graphicFrame>
      <p:sp>
        <p:nvSpPr>
          <p:cNvPr id="6" name="TextBox 5"/>
          <p:cNvSpPr txBox="1"/>
          <p:nvPr/>
        </p:nvSpPr>
        <p:spPr>
          <a:xfrm>
            <a:off x="4081549" y="3042458"/>
            <a:ext cx="1246909" cy="553998"/>
          </a:xfrm>
          <a:prstGeom prst="rect">
            <a:avLst/>
          </a:prstGeom>
          <a:noFill/>
        </p:spPr>
        <p:txBody>
          <a:bodyPr wrap="square" rtlCol="0">
            <a:spAutoFit/>
          </a:bodyPr>
          <a:lstStyle/>
          <a:p>
            <a:pPr algn="ctr"/>
            <a:r>
              <a:rPr lang="en-US" sz="3000" dirty="0" smtClean="0">
                <a:solidFill>
                  <a:srgbClr val="FF0000"/>
                </a:solidFill>
                <a:latin typeface="Times New Roman" panose="02020603050405020304" pitchFamily="18" charset="0"/>
                <a:cs typeface="Times New Roman" panose="02020603050405020304" pitchFamily="18" charset="0"/>
              </a:rPr>
              <a:t>ng</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157869" y="3042458"/>
            <a:ext cx="1246909" cy="553998"/>
          </a:xfrm>
          <a:prstGeom prst="rect">
            <a:avLst/>
          </a:prstGeom>
          <a:noFill/>
        </p:spPr>
        <p:txBody>
          <a:bodyPr wrap="square" rtlCol="0">
            <a:spAutoFit/>
          </a:bodyPr>
          <a:lstStyle/>
          <a:p>
            <a:pPr algn="ctr"/>
            <a:r>
              <a:rPr lang="en-US" sz="3000" dirty="0" err="1" smtClean="0">
                <a:solidFill>
                  <a:srgbClr val="FF0000"/>
                </a:solidFill>
                <a:latin typeface="Times New Roman" panose="02020603050405020304" pitchFamily="18" charset="0"/>
                <a:cs typeface="Times New Roman" panose="02020603050405020304" pitchFamily="18" charset="0"/>
              </a:rPr>
              <a:t>ưa</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405077" y="3042458"/>
            <a:ext cx="1246909" cy="553998"/>
          </a:xfrm>
          <a:prstGeom prst="rect">
            <a:avLst/>
          </a:prstGeom>
          <a:noFill/>
        </p:spPr>
        <p:txBody>
          <a:bodyPr wrap="square" rtlCol="0">
            <a:spAutoFit/>
          </a:bodyPr>
          <a:lstStyle/>
          <a:p>
            <a:pPr algn="ctr"/>
            <a:r>
              <a:rPr lang="en-US" sz="3000" dirty="0" err="1" smtClean="0">
                <a:solidFill>
                  <a:srgbClr val="FF0000"/>
                </a:solidFill>
                <a:latin typeface="Times New Roman" panose="02020603050405020304" pitchFamily="18" charset="0"/>
                <a:cs typeface="Times New Roman" panose="02020603050405020304" pitchFamily="18" charset="0"/>
              </a:rPr>
              <a:t>nặng</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081548" y="3568251"/>
            <a:ext cx="1246909" cy="553998"/>
          </a:xfrm>
          <a:prstGeom prst="rect">
            <a:avLst/>
          </a:prstGeom>
          <a:noFill/>
        </p:spPr>
        <p:txBody>
          <a:bodyPr wrap="square" rtlCol="0">
            <a:spAutoFit/>
          </a:bodyPr>
          <a:lstStyle/>
          <a:p>
            <a:pPr algn="ctr"/>
            <a:r>
              <a:rPr lang="en-US" sz="3000" dirty="0" smtClean="0">
                <a:solidFill>
                  <a:srgbClr val="FF0000"/>
                </a:solidFill>
                <a:latin typeface="Times New Roman" panose="02020603050405020304" pitchFamily="18" charset="0"/>
                <a:cs typeface="Times New Roman" panose="02020603050405020304" pitchFamily="18" charset="0"/>
              </a:rPr>
              <a:t>b</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157869" y="3568251"/>
            <a:ext cx="1246909" cy="553998"/>
          </a:xfrm>
          <a:prstGeom prst="rect">
            <a:avLst/>
          </a:prstGeom>
          <a:noFill/>
        </p:spPr>
        <p:txBody>
          <a:bodyPr wrap="square" rtlCol="0">
            <a:spAutoFit/>
          </a:bodyPr>
          <a:lstStyle/>
          <a:p>
            <a:pPr algn="ctr"/>
            <a:r>
              <a:rPr lang="en-US" sz="3000" dirty="0" err="1" smtClean="0">
                <a:solidFill>
                  <a:srgbClr val="FF0000"/>
                </a:solidFill>
                <a:latin typeface="Times New Roman" panose="02020603050405020304" pitchFamily="18" charset="0"/>
                <a:cs typeface="Times New Roman" panose="02020603050405020304" pitchFamily="18" charset="0"/>
              </a:rPr>
              <a:t>ao</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8405076" y="3542192"/>
            <a:ext cx="1246909" cy="553998"/>
          </a:xfrm>
          <a:prstGeom prst="rect">
            <a:avLst/>
          </a:prstGeom>
          <a:noFill/>
        </p:spPr>
        <p:txBody>
          <a:bodyPr wrap="square" rtlCol="0">
            <a:spAutoFit/>
          </a:bodyPr>
          <a:lstStyle/>
          <a:p>
            <a:pPr algn="ctr"/>
            <a:r>
              <a:rPr lang="en-US" sz="3000" dirty="0" err="1">
                <a:solidFill>
                  <a:srgbClr val="FF0000"/>
                </a:solidFill>
                <a:latin typeface="Times New Roman" panose="02020603050405020304" pitchFamily="18" charset="0"/>
                <a:cs typeface="Times New Roman" panose="02020603050405020304" pitchFamily="18" charset="0"/>
              </a:rPr>
              <a:t>h</a:t>
            </a:r>
            <a:r>
              <a:rPr lang="en-US" sz="3000" dirty="0" err="1" smtClean="0">
                <a:solidFill>
                  <a:srgbClr val="FF0000"/>
                </a:solidFill>
                <a:latin typeface="Times New Roman" panose="02020603050405020304" pitchFamily="18" charset="0"/>
                <a:cs typeface="Times New Roman" panose="02020603050405020304" pitchFamily="18" charset="0"/>
              </a:rPr>
              <a:t>ỏi</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081547" y="4094044"/>
            <a:ext cx="1246909" cy="553998"/>
          </a:xfrm>
          <a:prstGeom prst="rect">
            <a:avLst/>
          </a:prstGeom>
          <a:noFill/>
        </p:spPr>
        <p:txBody>
          <a:bodyPr wrap="square" rtlCol="0">
            <a:spAutoFit/>
          </a:bodyPr>
          <a:lstStyle/>
          <a:p>
            <a:pPr algn="ctr"/>
            <a:r>
              <a:rPr lang="en-US" sz="3000" dirty="0" smtClean="0">
                <a:solidFill>
                  <a:srgbClr val="FF0000"/>
                </a:solidFill>
                <a:latin typeface="Times New Roman" panose="02020603050405020304" pitchFamily="18" charset="0"/>
                <a:cs typeface="Times New Roman" panose="02020603050405020304" pitchFamily="18" charset="0"/>
              </a:rPr>
              <a:t>t       </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6157869" y="4094044"/>
            <a:ext cx="1246909" cy="553998"/>
          </a:xfrm>
          <a:prstGeom prst="rect">
            <a:avLst/>
          </a:prstGeom>
          <a:noFill/>
        </p:spPr>
        <p:txBody>
          <a:bodyPr wrap="square" rtlCol="0">
            <a:spAutoFit/>
          </a:bodyPr>
          <a:lstStyle/>
          <a:p>
            <a:pPr algn="ctr"/>
            <a:r>
              <a:rPr lang="en-US" sz="3000" dirty="0" err="1" smtClean="0">
                <a:solidFill>
                  <a:srgbClr val="FF0000"/>
                </a:solidFill>
                <a:latin typeface="Times New Roman" panose="02020603050405020304" pitchFamily="18" charset="0"/>
                <a:cs typeface="Times New Roman" panose="02020603050405020304" pitchFamily="18" charset="0"/>
              </a:rPr>
              <a:t>ôi</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234189" y="4083464"/>
            <a:ext cx="1751258" cy="553998"/>
          </a:xfrm>
          <a:prstGeom prst="rect">
            <a:avLst/>
          </a:prstGeom>
          <a:noFill/>
        </p:spPr>
        <p:txBody>
          <a:bodyPr wrap="square" rtlCol="0">
            <a:spAutoFit/>
          </a:bodyPr>
          <a:lstStyle/>
          <a:p>
            <a:pPr algn="ctr"/>
            <a:r>
              <a:rPr lang="en-US" sz="3000" dirty="0" err="1" smtClean="0">
                <a:solidFill>
                  <a:srgbClr val="FF0000"/>
                </a:solidFill>
                <a:latin typeface="Times New Roman" panose="02020603050405020304" pitchFamily="18" charset="0"/>
                <a:cs typeface="Times New Roman" panose="02020603050405020304" pitchFamily="18" charset="0"/>
              </a:rPr>
              <a:t>ngang</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081546" y="4662852"/>
            <a:ext cx="1246909" cy="553998"/>
          </a:xfrm>
          <a:prstGeom prst="rect">
            <a:avLst/>
          </a:prstGeom>
          <a:noFill/>
        </p:spPr>
        <p:txBody>
          <a:bodyPr wrap="square" rtlCol="0">
            <a:spAutoFit/>
          </a:bodyPr>
          <a:lstStyle/>
          <a:p>
            <a:pPr algn="ctr"/>
            <a:r>
              <a:rPr lang="en-US" sz="3000" dirty="0" err="1" smtClean="0">
                <a:solidFill>
                  <a:srgbClr val="FF0000"/>
                </a:solidFill>
                <a:latin typeface="Times New Roman" panose="02020603050405020304" pitchFamily="18" charset="0"/>
                <a:cs typeface="Times New Roman" panose="02020603050405020304" pitchFamily="18" charset="0"/>
              </a:rPr>
              <a:t>ch</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157869" y="4655580"/>
            <a:ext cx="1246909" cy="553998"/>
          </a:xfrm>
          <a:prstGeom prst="rect">
            <a:avLst/>
          </a:prstGeom>
          <a:noFill/>
        </p:spPr>
        <p:txBody>
          <a:bodyPr wrap="square" rtlCol="0">
            <a:spAutoFit/>
          </a:bodyPr>
          <a:lstStyle/>
          <a:p>
            <a:pPr algn="ctr"/>
            <a:r>
              <a:rPr lang="en-US" sz="3000" dirty="0" err="1" smtClean="0">
                <a:solidFill>
                  <a:srgbClr val="FF0000"/>
                </a:solidFill>
                <a:latin typeface="Times New Roman" panose="02020603050405020304" pitchFamily="18" charset="0"/>
                <a:cs typeface="Times New Roman" panose="02020603050405020304" pitchFamily="18" charset="0"/>
              </a:rPr>
              <a:t>i</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8436465" y="4648042"/>
            <a:ext cx="1246909" cy="553998"/>
          </a:xfrm>
          <a:prstGeom prst="rect">
            <a:avLst/>
          </a:prstGeom>
          <a:noFill/>
        </p:spPr>
        <p:txBody>
          <a:bodyPr wrap="square" rtlCol="0">
            <a:spAutoFit/>
          </a:bodyPr>
          <a:lstStyle/>
          <a:p>
            <a:pPr algn="ctr"/>
            <a:r>
              <a:rPr lang="en-US" sz="3000" dirty="0" err="1">
                <a:solidFill>
                  <a:srgbClr val="FF0000"/>
                </a:solidFill>
                <a:latin typeface="Times New Roman" panose="02020603050405020304" pitchFamily="18" charset="0"/>
                <a:cs typeface="Times New Roman" panose="02020603050405020304" pitchFamily="18" charset="0"/>
              </a:rPr>
              <a:t>h</a:t>
            </a:r>
            <a:r>
              <a:rPr lang="en-US" sz="3000" dirty="0" err="1" smtClean="0">
                <a:solidFill>
                  <a:srgbClr val="FF0000"/>
                </a:solidFill>
                <a:latin typeface="Times New Roman" panose="02020603050405020304" pitchFamily="18" charset="0"/>
                <a:cs typeface="Times New Roman" panose="02020603050405020304" pitchFamily="18" charset="0"/>
              </a:rPr>
              <a:t>ỏi</a:t>
            </a:r>
            <a:endParaRPr lang="en-US"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253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5495" y="95613"/>
            <a:ext cx="8458200" cy="830997"/>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Sáu</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26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11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2021</a:t>
            </a:r>
          </a:p>
          <a:p>
            <a:pPr algn="ctr"/>
            <a:r>
              <a:rPr lang="en-US" sz="2400" dirty="0" err="1" smtClean="0">
                <a:solidFill>
                  <a:srgbClr val="00B050"/>
                </a:solidFill>
                <a:latin typeface="Times New Roman" panose="02020603050405020304" pitchFamily="18" charset="0"/>
                <a:cs typeface="Times New Roman" panose="02020603050405020304" pitchFamily="18" charset="0"/>
              </a:rPr>
              <a:t>Vở</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thực</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hành</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Tiếng</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Việt</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và</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Toán</a:t>
            </a:r>
            <a:endParaRPr lang="en-US" sz="2400" dirty="0" smtClean="0">
              <a:solidFill>
                <a:srgbClr val="00B05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23736" y="903789"/>
            <a:ext cx="5397444" cy="553926"/>
          </a:xfrm>
          <a:prstGeom prst="rect">
            <a:avLst/>
          </a:prstGeom>
          <a:noFill/>
        </p:spPr>
        <p:txBody>
          <a:bodyPr wrap="square" rtlCol="0">
            <a:spAutoFit/>
          </a:bodyPr>
          <a:lstStyle/>
          <a:p>
            <a:r>
              <a:rPr lang="en-US" sz="3000" u="sng" dirty="0" err="1">
                <a:solidFill>
                  <a:srgbClr val="7030A0"/>
                </a:solidFill>
                <a:latin typeface="Times New Roman" panose="02020603050405020304" pitchFamily="18" charset="0"/>
                <a:cs typeface="Times New Roman" panose="02020603050405020304" pitchFamily="18" charset="0"/>
              </a:rPr>
              <a:t>Tiếng</a:t>
            </a:r>
            <a:r>
              <a:rPr lang="en-US" sz="3000" u="sng" dirty="0">
                <a:solidFill>
                  <a:srgbClr val="7030A0"/>
                </a:solidFill>
                <a:latin typeface="Times New Roman" panose="02020603050405020304" pitchFamily="18" charset="0"/>
                <a:cs typeface="Times New Roman" panose="02020603050405020304" pitchFamily="18" charset="0"/>
              </a:rPr>
              <a:t> </a:t>
            </a:r>
            <a:r>
              <a:rPr lang="en-US" sz="3000" u="sng" dirty="0" err="1">
                <a:solidFill>
                  <a:srgbClr val="7030A0"/>
                </a:solidFill>
                <a:latin typeface="Times New Roman" panose="02020603050405020304" pitchFamily="18" charset="0"/>
                <a:cs typeface="Times New Roman" panose="02020603050405020304" pitchFamily="18" charset="0"/>
              </a:rPr>
              <a:t>Việt</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tiết</a:t>
            </a:r>
            <a:r>
              <a:rPr lang="en-US" sz="3000" dirty="0">
                <a:solidFill>
                  <a:srgbClr val="7030A0"/>
                </a:solidFill>
                <a:latin typeface="Times New Roman" panose="02020603050405020304" pitchFamily="18" charset="0"/>
                <a:cs typeface="Times New Roman" panose="02020603050405020304" pitchFamily="18" charset="0"/>
              </a:rPr>
              <a:t> 1/ </a:t>
            </a:r>
            <a:r>
              <a:rPr lang="en-US" sz="3000" dirty="0" err="1">
                <a:solidFill>
                  <a:srgbClr val="7030A0"/>
                </a:solidFill>
                <a:latin typeface="Times New Roman" panose="02020603050405020304" pitchFamily="18" charset="0"/>
                <a:cs typeface="Times New Roman" panose="02020603050405020304" pitchFamily="18" charset="0"/>
              </a:rPr>
              <a:t>trang</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smtClean="0">
                <a:solidFill>
                  <a:srgbClr val="7030A0"/>
                </a:solidFill>
                <a:latin typeface="Times New Roman" panose="02020603050405020304" pitchFamily="18" charset="0"/>
                <a:cs typeface="Times New Roman" panose="02020603050405020304" pitchFamily="18" charset="0"/>
              </a:rPr>
              <a:t>65,66)</a:t>
            </a:r>
            <a:endParaRPr lang="en-US" sz="3000" dirty="0">
              <a:solidFill>
                <a:srgbClr val="7030A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23737" y="1372118"/>
            <a:ext cx="12068264" cy="1015663"/>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1</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Phân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tích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cấu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tạo</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của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các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tiếng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trong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câu</a:t>
            </a:r>
            <a:r>
              <a:rPr lang="en-US" sz="3000"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Ngựa</a:t>
            </a:r>
            <a:r>
              <a:rPr lang="en-US" sz="3000" b="1" i="1"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bảo</a:t>
            </a:r>
            <a:r>
              <a:rPr lang="en-US" sz="3000" b="1" i="1" dirty="0" smtClean="0">
                <a:latin typeface="Times New Roman" panose="02020603050405020304" pitchFamily="18" charset="0"/>
                <a:cs typeface="Times New Roman" panose="02020603050405020304" pitchFamily="18" charset="0"/>
                <a:sym typeface="Wingdings" panose="05000000000000000000" pitchFamily="2" charset="2"/>
              </a:rPr>
              <a:t>: “ </a:t>
            </a:r>
            <a:r>
              <a:rPr lang="en-US" sz="3000" b="1" i="1" dirty="0" err="1" smtClean="0">
                <a:latin typeface="Times New Roman" panose="02020603050405020304" pitchFamily="18" charset="0"/>
                <a:cs typeface="Times New Roman" panose="02020603050405020304" pitchFamily="18" charset="0"/>
                <a:sym typeface="Wingdings" panose="05000000000000000000" pitchFamily="2" charset="2"/>
              </a:rPr>
              <a:t>Tôi</a:t>
            </a:r>
            <a:r>
              <a:rPr lang="en-US" sz="30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b="1" i="1" dirty="0" err="1" smtClean="0">
                <a:latin typeface="Times New Roman" panose="02020603050405020304" pitchFamily="18" charset="0"/>
                <a:cs typeface="Times New Roman" panose="02020603050405020304" pitchFamily="18" charset="0"/>
                <a:sym typeface="Wingdings" panose="05000000000000000000" pitchFamily="2" charset="2"/>
              </a:rPr>
              <a:t>chỉ</a:t>
            </a:r>
            <a:r>
              <a:rPr lang="en-US" sz="30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b="1" i="1" dirty="0" err="1" smtClean="0">
                <a:latin typeface="Times New Roman" panose="02020603050405020304" pitchFamily="18" charset="0"/>
                <a:cs typeface="Times New Roman" panose="02020603050405020304" pitchFamily="18" charset="0"/>
                <a:sym typeface="Wingdings" panose="05000000000000000000" pitchFamily="2" charset="2"/>
              </a:rPr>
              <a:t>ước</a:t>
            </a:r>
            <a:r>
              <a:rPr lang="en-US" sz="30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b="1" i="1" dirty="0" err="1" smtClean="0">
                <a:latin typeface="Times New Roman" panose="02020603050405020304" pitchFamily="18" charset="0"/>
                <a:cs typeface="Times New Roman" panose="02020603050405020304" pitchFamily="18" charset="0"/>
                <a:sym typeface="Wingdings" panose="05000000000000000000" pitchFamily="2" charset="2"/>
              </a:rPr>
              <a:t>ao</a:t>
            </a:r>
            <a:r>
              <a:rPr lang="en-US" sz="30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b="1" i="1" dirty="0" err="1" smtClean="0">
                <a:latin typeface="Times New Roman" panose="02020603050405020304" pitchFamily="18" charset="0"/>
                <a:cs typeface="Times New Roman" panose="02020603050405020304" pitchFamily="18" charset="0"/>
                <a:sym typeface="Wingdings" panose="05000000000000000000" pitchFamily="2" charset="2"/>
              </a:rPr>
              <a:t>đôi</a:t>
            </a:r>
            <a:r>
              <a:rPr lang="en-US" sz="30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b="1" i="1" dirty="0" err="1" smtClean="0">
                <a:latin typeface="Times New Roman" panose="02020603050405020304" pitchFamily="18" charset="0"/>
                <a:cs typeface="Times New Roman" panose="02020603050405020304" pitchFamily="18" charset="0"/>
                <a:sym typeface="Wingdings" panose="05000000000000000000" pitchFamily="2" charset="2"/>
              </a:rPr>
              <a:t>mắt</a:t>
            </a:r>
            <a:r>
              <a:rPr lang="en-US" sz="3000" b="1" i="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smtClean="0">
                <a:latin typeface="Times New Roman" panose="02020603050405020304" pitchFamily="18" charset="0"/>
                <a:cs typeface="Times New Roman" panose="02020603050405020304" pitchFamily="18" charset="0"/>
                <a:sym typeface="Wingdings" panose="05000000000000000000" pitchFamily="2" charset="2"/>
              </a:rPr>
              <a:t>Ghi</a:t>
            </a:r>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smtClean="0">
                <a:latin typeface="Times New Roman" panose="02020603050405020304" pitchFamily="18" charset="0"/>
                <a:cs typeface="Times New Roman" panose="02020603050405020304" pitchFamily="18" charset="0"/>
                <a:sym typeface="Wingdings" panose="05000000000000000000" pitchFamily="2" charset="2"/>
              </a:rPr>
              <a:t>kết</a:t>
            </a:r>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smtClean="0">
                <a:latin typeface="Times New Roman" panose="02020603050405020304" pitchFamily="18" charset="0"/>
                <a:cs typeface="Times New Roman" panose="02020603050405020304" pitchFamily="18" charset="0"/>
                <a:sym typeface="Wingdings" panose="05000000000000000000" pitchFamily="2" charset="2"/>
              </a:rPr>
              <a:t>quả</a:t>
            </a:r>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smtClean="0">
                <a:latin typeface="Times New Roman" panose="02020603050405020304" pitchFamily="18" charset="0"/>
                <a:cs typeface="Times New Roman" panose="02020603050405020304" pitchFamily="18" charset="0"/>
                <a:sym typeface="Wingdings" panose="05000000000000000000" pitchFamily="2" charset="2"/>
              </a:rPr>
              <a:t>phân</a:t>
            </a:r>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smtClean="0">
                <a:latin typeface="Times New Roman" panose="02020603050405020304" pitchFamily="18" charset="0"/>
                <a:cs typeface="Times New Roman" panose="02020603050405020304" pitchFamily="18" charset="0"/>
                <a:sym typeface="Wingdings" panose="05000000000000000000" pitchFamily="2" charset="2"/>
              </a:rPr>
              <a:t>tích</a:t>
            </a:r>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smtClean="0">
                <a:latin typeface="Times New Roman" panose="02020603050405020304" pitchFamily="18" charset="0"/>
                <a:cs typeface="Times New Roman" panose="02020603050405020304" pitchFamily="18" charset="0"/>
                <a:sym typeface="Wingdings" panose="05000000000000000000" pitchFamily="2" charset="2"/>
              </a:rPr>
              <a:t>vào</a:t>
            </a:r>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smtClean="0">
                <a:latin typeface="Times New Roman" panose="02020603050405020304" pitchFamily="18" charset="0"/>
                <a:cs typeface="Times New Roman" panose="02020603050405020304" pitchFamily="18" charset="0"/>
                <a:sym typeface="Wingdings" panose="05000000000000000000" pitchFamily="2" charset="2"/>
              </a:rPr>
              <a:t>bảng</a:t>
            </a:r>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smtClean="0">
                <a:latin typeface="Times New Roman" panose="02020603050405020304" pitchFamily="18" charset="0"/>
                <a:cs typeface="Times New Roman" panose="02020603050405020304" pitchFamily="18" charset="0"/>
                <a:sym typeface="Wingdings" panose="05000000000000000000" pitchFamily="2" charset="2"/>
              </a:rPr>
              <a:t>sau</a:t>
            </a:r>
            <a:r>
              <a:rPr lang="en-US" sz="3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30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2135427"/>
              </p:ext>
            </p:extLst>
          </p:nvPr>
        </p:nvGraphicFramePr>
        <p:xfrm>
          <a:off x="1358667" y="2473650"/>
          <a:ext cx="8841048" cy="2743200"/>
        </p:xfrm>
        <a:graphic>
          <a:graphicData uri="http://schemas.openxmlformats.org/drawingml/2006/table">
            <a:tbl>
              <a:tblPr firstRow="1" bandRow="1">
                <a:tableStyleId>{5940675A-B579-460E-94D1-54222C63F5DA}</a:tableStyleId>
              </a:tblPr>
              <a:tblGrid>
                <a:gridCol w="2210262">
                  <a:extLst>
                    <a:ext uri="{9D8B030D-6E8A-4147-A177-3AD203B41FA5}">
                      <a16:colId xmlns:a16="http://schemas.microsoft.com/office/drawing/2014/main" val="4257182436"/>
                    </a:ext>
                  </a:extLst>
                </a:gridCol>
                <a:gridCol w="2210262">
                  <a:extLst>
                    <a:ext uri="{9D8B030D-6E8A-4147-A177-3AD203B41FA5}">
                      <a16:colId xmlns:a16="http://schemas.microsoft.com/office/drawing/2014/main" val="2139692385"/>
                    </a:ext>
                  </a:extLst>
                </a:gridCol>
                <a:gridCol w="2210262">
                  <a:extLst>
                    <a:ext uri="{9D8B030D-6E8A-4147-A177-3AD203B41FA5}">
                      <a16:colId xmlns:a16="http://schemas.microsoft.com/office/drawing/2014/main" val="3497059665"/>
                    </a:ext>
                  </a:extLst>
                </a:gridCol>
                <a:gridCol w="2210262">
                  <a:extLst>
                    <a:ext uri="{9D8B030D-6E8A-4147-A177-3AD203B41FA5}">
                      <a16:colId xmlns:a16="http://schemas.microsoft.com/office/drawing/2014/main" val="361187080"/>
                    </a:ext>
                  </a:extLst>
                </a:gridCol>
              </a:tblGrid>
              <a:tr h="520431">
                <a:tc>
                  <a:txBody>
                    <a:bodyPr/>
                    <a:lstStyle/>
                    <a:p>
                      <a:pPr algn="ctr"/>
                      <a:r>
                        <a:rPr lang="en-US" sz="3000" dirty="0" err="1" smtClean="0">
                          <a:latin typeface="Times New Roman" panose="02020603050405020304" pitchFamily="18" charset="0"/>
                          <a:cs typeface="Times New Roman" panose="02020603050405020304" pitchFamily="18" charset="0"/>
                        </a:rPr>
                        <a:t>Tiếng</a:t>
                      </a:r>
                      <a:endParaRPr lang="en-US"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err="1" smtClean="0">
                          <a:latin typeface="Times New Roman" panose="02020603050405020304" pitchFamily="18" charset="0"/>
                          <a:cs typeface="Times New Roman" panose="02020603050405020304" pitchFamily="18" charset="0"/>
                        </a:rPr>
                        <a:t>Âm</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đầu</a:t>
                      </a:r>
                      <a:endParaRPr lang="en-US"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err="1" smtClean="0">
                          <a:latin typeface="Times New Roman" panose="02020603050405020304" pitchFamily="18" charset="0"/>
                          <a:cs typeface="Times New Roman" panose="02020603050405020304" pitchFamily="18" charset="0"/>
                        </a:rPr>
                        <a:t>Vần</a:t>
                      </a:r>
                      <a:endParaRPr lang="en-US"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err="1" smtClean="0">
                          <a:latin typeface="Times New Roman" panose="02020603050405020304" pitchFamily="18" charset="0"/>
                          <a:cs typeface="Times New Roman" panose="02020603050405020304" pitchFamily="18" charset="0"/>
                        </a:rPr>
                        <a:t>Thanh</a:t>
                      </a:r>
                      <a:endParaRPr lang="en-US"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12188464"/>
                  </a:ext>
                </a:extLst>
              </a:tr>
              <a:tr h="520431">
                <a:tc>
                  <a:txBody>
                    <a:bodyPr/>
                    <a:lstStyle/>
                    <a:p>
                      <a:pPr algn="ctr"/>
                      <a:r>
                        <a:rPr lang="en-US" sz="3000" dirty="0" err="1" smtClean="0">
                          <a:latin typeface="Times New Roman" panose="02020603050405020304" pitchFamily="18" charset="0"/>
                          <a:cs typeface="Times New Roman" panose="02020603050405020304" pitchFamily="18" charset="0"/>
                        </a:rPr>
                        <a:t>ước</a:t>
                      </a:r>
                      <a:endParaRPr lang="en-US" sz="3000" dirty="0">
                        <a:latin typeface="Times New Roman" panose="02020603050405020304" pitchFamily="18" charset="0"/>
                        <a:cs typeface="Times New Roman" panose="02020603050405020304" pitchFamily="18" charset="0"/>
                      </a:endParaRPr>
                    </a:p>
                  </a:txBody>
                  <a:tcPr/>
                </a:tc>
                <a:tc>
                  <a:txBody>
                    <a:bodyPr/>
                    <a:lstStyle/>
                    <a:p>
                      <a:pPr algn="ctr"/>
                      <a:endParaRPr lang="en-US" sz="3000" dirty="0">
                        <a:latin typeface="Times New Roman" panose="02020603050405020304" pitchFamily="18" charset="0"/>
                        <a:cs typeface="Times New Roman" panose="02020603050405020304" pitchFamily="18" charset="0"/>
                      </a:endParaRPr>
                    </a:p>
                  </a:txBody>
                  <a:tcPr/>
                </a:tc>
                <a:tc>
                  <a:txBody>
                    <a:bodyPr/>
                    <a:lstStyle/>
                    <a:p>
                      <a:pPr algn="ctr"/>
                      <a:endParaRPr lang="en-US" sz="3000" dirty="0">
                        <a:latin typeface="Times New Roman" panose="02020603050405020304" pitchFamily="18" charset="0"/>
                        <a:cs typeface="Times New Roman" panose="02020603050405020304" pitchFamily="18" charset="0"/>
                      </a:endParaRPr>
                    </a:p>
                  </a:txBody>
                  <a:tcPr/>
                </a:tc>
                <a:tc>
                  <a:txBody>
                    <a:bodyPr/>
                    <a:lstStyle/>
                    <a:p>
                      <a:pPr algn="ctr"/>
                      <a:endParaRPr lang="en-US"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77222234"/>
                  </a:ext>
                </a:extLst>
              </a:tr>
              <a:tr h="520431">
                <a:tc>
                  <a:txBody>
                    <a:bodyPr/>
                    <a:lstStyle/>
                    <a:p>
                      <a:pPr algn="ctr"/>
                      <a:r>
                        <a:rPr lang="en-US" sz="3000" dirty="0" err="1" smtClean="0">
                          <a:latin typeface="Times New Roman" panose="02020603050405020304" pitchFamily="18" charset="0"/>
                          <a:cs typeface="Times New Roman" panose="02020603050405020304" pitchFamily="18" charset="0"/>
                        </a:rPr>
                        <a:t>ao</a:t>
                      </a:r>
                      <a:endParaRPr lang="en-US" sz="3000" dirty="0">
                        <a:latin typeface="Times New Roman" panose="02020603050405020304" pitchFamily="18" charset="0"/>
                        <a:cs typeface="Times New Roman" panose="02020603050405020304" pitchFamily="18" charset="0"/>
                      </a:endParaRPr>
                    </a:p>
                  </a:txBody>
                  <a:tcPr/>
                </a:tc>
                <a:tc>
                  <a:txBody>
                    <a:bodyPr/>
                    <a:lstStyle/>
                    <a:p>
                      <a:pPr algn="ctr"/>
                      <a:endParaRPr lang="en-US" sz="3000" dirty="0">
                        <a:latin typeface="Times New Roman" panose="02020603050405020304" pitchFamily="18" charset="0"/>
                        <a:cs typeface="Times New Roman" panose="02020603050405020304" pitchFamily="18" charset="0"/>
                      </a:endParaRPr>
                    </a:p>
                  </a:txBody>
                  <a:tcPr/>
                </a:tc>
                <a:tc>
                  <a:txBody>
                    <a:bodyPr/>
                    <a:lstStyle/>
                    <a:p>
                      <a:pPr algn="ctr"/>
                      <a:endParaRPr lang="en-US" sz="3000" dirty="0">
                        <a:latin typeface="Times New Roman" panose="02020603050405020304" pitchFamily="18" charset="0"/>
                        <a:cs typeface="Times New Roman" panose="02020603050405020304" pitchFamily="18" charset="0"/>
                      </a:endParaRPr>
                    </a:p>
                  </a:txBody>
                  <a:tcPr/>
                </a:tc>
                <a:tc>
                  <a:txBody>
                    <a:bodyPr/>
                    <a:lstStyle/>
                    <a:p>
                      <a:pPr algn="ctr"/>
                      <a:endParaRPr lang="en-US"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64506469"/>
                  </a:ext>
                </a:extLst>
              </a:tr>
              <a:tr h="520431">
                <a:tc>
                  <a:txBody>
                    <a:bodyPr/>
                    <a:lstStyle/>
                    <a:p>
                      <a:pPr algn="ctr"/>
                      <a:r>
                        <a:rPr lang="en-US" sz="3000" dirty="0" err="1" smtClean="0">
                          <a:latin typeface="Times New Roman" panose="02020603050405020304" pitchFamily="18" charset="0"/>
                          <a:cs typeface="Times New Roman" panose="02020603050405020304" pitchFamily="18" charset="0"/>
                        </a:rPr>
                        <a:t>đôi</a:t>
                      </a:r>
                      <a:endParaRPr lang="en-US" sz="3000" dirty="0">
                        <a:latin typeface="Times New Roman" panose="02020603050405020304" pitchFamily="18" charset="0"/>
                        <a:cs typeface="Times New Roman" panose="02020603050405020304" pitchFamily="18" charset="0"/>
                      </a:endParaRPr>
                    </a:p>
                  </a:txBody>
                  <a:tcPr/>
                </a:tc>
                <a:tc>
                  <a:txBody>
                    <a:bodyPr/>
                    <a:lstStyle/>
                    <a:p>
                      <a:pPr algn="ctr"/>
                      <a:endParaRPr lang="en-US" sz="3000" dirty="0">
                        <a:latin typeface="Times New Roman" panose="02020603050405020304" pitchFamily="18" charset="0"/>
                        <a:cs typeface="Times New Roman" panose="02020603050405020304" pitchFamily="18" charset="0"/>
                      </a:endParaRPr>
                    </a:p>
                  </a:txBody>
                  <a:tcPr/>
                </a:tc>
                <a:tc>
                  <a:txBody>
                    <a:bodyPr/>
                    <a:lstStyle/>
                    <a:p>
                      <a:pPr algn="ctr"/>
                      <a:endParaRPr lang="en-US" sz="3000" dirty="0">
                        <a:latin typeface="Times New Roman" panose="02020603050405020304" pitchFamily="18" charset="0"/>
                        <a:cs typeface="Times New Roman" panose="02020603050405020304" pitchFamily="18" charset="0"/>
                      </a:endParaRPr>
                    </a:p>
                  </a:txBody>
                  <a:tcPr/>
                </a:tc>
                <a:tc>
                  <a:txBody>
                    <a:bodyPr/>
                    <a:lstStyle/>
                    <a:p>
                      <a:pPr algn="ctr"/>
                      <a:endParaRPr lang="en-US"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19936899"/>
                  </a:ext>
                </a:extLst>
              </a:tr>
              <a:tr h="520431">
                <a:tc>
                  <a:txBody>
                    <a:bodyPr/>
                    <a:lstStyle/>
                    <a:p>
                      <a:pPr algn="ctr"/>
                      <a:r>
                        <a:rPr lang="en-US" sz="3000" dirty="0" err="1" smtClean="0">
                          <a:latin typeface="Times New Roman" panose="02020603050405020304" pitchFamily="18" charset="0"/>
                          <a:cs typeface="Times New Roman" panose="02020603050405020304" pitchFamily="18" charset="0"/>
                        </a:rPr>
                        <a:t>mắt</a:t>
                      </a:r>
                      <a:endParaRPr lang="en-US" sz="3000" dirty="0">
                        <a:latin typeface="Times New Roman" panose="02020603050405020304" pitchFamily="18" charset="0"/>
                        <a:cs typeface="Times New Roman" panose="02020603050405020304" pitchFamily="18" charset="0"/>
                      </a:endParaRPr>
                    </a:p>
                  </a:txBody>
                  <a:tcPr/>
                </a:tc>
                <a:tc>
                  <a:txBody>
                    <a:bodyPr/>
                    <a:lstStyle/>
                    <a:p>
                      <a:pPr algn="ctr"/>
                      <a:endParaRPr lang="en-US" sz="3000" dirty="0">
                        <a:latin typeface="Times New Roman" panose="02020603050405020304" pitchFamily="18" charset="0"/>
                        <a:cs typeface="Times New Roman" panose="02020603050405020304" pitchFamily="18" charset="0"/>
                      </a:endParaRPr>
                    </a:p>
                  </a:txBody>
                  <a:tcPr/>
                </a:tc>
                <a:tc>
                  <a:txBody>
                    <a:bodyPr/>
                    <a:lstStyle/>
                    <a:p>
                      <a:pPr algn="ctr"/>
                      <a:endParaRPr lang="en-US" sz="3000" dirty="0">
                        <a:latin typeface="Times New Roman" panose="02020603050405020304" pitchFamily="18" charset="0"/>
                        <a:cs typeface="Times New Roman" panose="02020603050405020304" pitchFamily="18" charset="0"/>
                      </a:endParaRPr>
                    </a:p>
                  </a:txBody>
                  <a:tcPr/>
                </a:tc>
                <a:tc>
                  <a:txBody>
                    <a:bodyPr/>
                    <a:lstStyle/>
                    <a:p>
                      <a:pPr algn="ctr"/>
                      <a:endParaRPr lang="en-US"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86117012"/>
                  </a:ext>
                </a:extLst>
              </a:tr>
            </a:tbl>
          </a:graphicData>
        </a:graphic>
      </p:graphicFrame>
      <p:sp>
        <p:nvSpPr>
          <p:cNvPr id="7" name="TextBox 6"/>
          <p:cNvSpPr txBox="1"/>
          <p:nvPr/>
        </p:nvSpPr>
        <p:spPr>
          <a:xfrm>
            <a:off x="6157869" y="3042458"/>
            <a:ext cx="1246909" cy="553998"/>
          </a:xfrm>
          <a:prstGeom prst="rect">
            <a:avLst/>
          </a:prstGeom>
          <a:noFill/>
        </p:spPr>
        <p:txBody>
          <a:bodyPr wrap="square" rtlCol="0">
            <a:spAutoFit/>
          </a:bodyPr>
          <a:lstStyle/>
          <a:p>
            <a:pPr algn="ctr"/>
            <a:r>
              <a:rPr lang="en-US" sz="3000" dirty="0" err="1" smtClean="0">
                <a:solidFill>
                  <a:srgbClr val="FF0000"/>
                </a:solidFill>
                <a:latin typeface="Times New Roman" panose="02020603050405020304" pitchFamily="18" charset="0"/>
                <a:cs typeface="Times New Roman" panose="02020603050405020304" pitchFamily="18" charset="0"/>
              </a:rPr>
              <a:t>ươc</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405077" y="3042458"/>
            <a:ext cx="1246909" cy="553998"/>
          </a:xfrm>
          <a:prstGeom prst="rect">
            <a:avLst/>
          </a:prstGeom>
          <a:noFill/>
        </p:spPr>
        <p:txBody>
          <a:bodyPr wrap="square" rtlCol="0">
            <a:spAutoFit/>
          </a:bodyPr>
          <a:lstStyle/>
          <a:p>
            <a:pPr algn="ctr"/>
            <a:r>
              <a:rPr lang="en-US" sz="3000" dirty="0" err="1">
                <a:solidFill>
                  <a:srgbClr val="FF0000"/>
                </a:solidFill>
                <a:latin typeface="Times New Roman" panose="02020603050405020304" pitchFamily="18" charset="0"/>
                <a:cs typeface="Times New Roman" panose="02020603050405020304" pitchFamily="18" charset="0"/>
              </a:rPr>
              <a:t>s</a:t>
            </a:r>
            <a:r>
              <a:rPr lang="en-US" sz="3000" dirty="0" err="1" smtClean="0">
                <a:solidFill>
                  <a:srgbClr val="FF0000"/>
                </a:solidFill>
                <a:latin typeface="Times New Roman" panose="02020603050405020304" pitchFamily="18" charset="0"/>
                <a:cs typeface="Times New Roman" panose="02020603050405020304" pitchFamily="18" charset="0"/>
              </a:rPr>
              <a:t>ắc</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157869" y="3568251"/>
            <a:ext cx="1246909" cy="553998"/>
          </a:xfrm>
          <a:prstGeom prst="rect">
            <a:avLst/>
          </a:prstGeom>
          <a:noFill/>
        </p:spPr>
        <p:txBody>
          <a:bodyPr wrap="square" rtlCol="0">
            <a:spAutoFit/>
          </a:bodyPr>
          <a:lstStyle/>
          <a:p>
            <a:pPr algn="ctr"/>
            <a:r>
              <a:rPr lang="en-US" sz="3000" dirty="0" err="1" smtClean="0">
                <a:solidFill>
                  <a:srgbClr val="FF0000"/>
                </a:solidFill>
                <a:latin typeface="Times New Roman" panose="02020603050405020304" pitchFamily="18" charset="0"/>
                <a:cs typeface="Times New Roman" panose="02020603050405020304" pitchFamily="18" charset="0"/>
              </a:rPr>
              <a:t>ao</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8405076" y="3542192"/>
            <a:ext cx="1246909" cy="553998"/>
          </a:xfrm>
          <a:prstGeom prst="rect">
            <a:avLst/>
          </a:prstGeom>
          <a:noFill/>
        </p:spPr>
        <p:txBody>
          <a:bodyPr wrap="square" rtlCol="0">
            <a:spAutoFit/>
          </a:bodyPr>
          <a:lstStyle/>
          <a:p>
            <a:pPr algn="ctr"/>
            <a:r>
              <a:rPr lang="en-US" sz="3000" dirty="0" err="1" smtClean="0">
                <a:solidFill>
                  <a:srgbClr val="FF0000"/>
                </a:solidFill>
                <a:latin typeface="Times New Roman" panose="02020603050405020304" pitchFamily="18" charset="0"/>
                <a:cs typeface="Times New Roman" panose="02020603050405020304" pitchFamily="18" charset="0"/>
              </a:rPr>
              <a:t>ngang</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081547" y="4094044"/>
            <a:ext cx="1246909" cy="553998"/>
          </a:xfrm>
          <a:prstGeom prst="rect">
            <a:avLst/>
          </a:prstGeom>
          <a:noFill/>
        </p:spPr>
        <p:txBody>
          <a:bodyPr wrap="square" rtlCol="0">
            <a:spAutoFit/>
          </a:bodyPr>
          <a:lstStyle/>
          <a:p>
            <a:pPr algn="ctr"/>
            <a:r>
              <a:rPr lang="en-US" sz="3000" dirty="0">
                <a:solidFill>
                  <a:srgbClr val="FF0000"/>
                </a:solidFill>
                <a:latin typeface="Times New Roman" panose="02020603050405020304" pitchFamily="18" charset="0"/>
                <a:cs typeface="Times New Roman" panose="02020603050405020304" pitchFamily="18" charset="0"/>
              </a:rPr>
              <a:t>đ</a:t>
            </a:r>
          </a:p>
        </p:txBody>
      </p:sp>
      <p:sp>
        <p:nvSpPr>
          <p:cNvPr id="13" name="TextBox 12"/>
          <p:cNvSpPr txBox="1"/>
          <p:nvPr/>
        </p:nvSpPr>
        <p:spPr>
          <a:xfrm>
            <a:off x="6157869" y="4094044"/>
            <a:ext cx="1246909" cy="553998"/>
          </a:xfrm>
          <a:prstGeom prst="rect">
            <a:avLst/>
          </a:prstGeom>
          <a:noFill/>
        </p:spPr>
        <p:txBody>
          <a:bodyPr wrap="square" rtlCol="0">
            <a:spAutoFit/>
          </a:bodyPr>
          <a:lstStyle/>
          <a:p>
            <a:pPr algn="ctr"/>
            <a:r>
              <a:rPr lang="en-US" sz="3000" dirty="0" err="1" smtClean="0">
                <a:solidFill>
                  <a:srgbClr val="FF0000"/>
                </a:solidFill>
                <a:latin typeface="Times New Roman" panose="02020603050405020304" pitchFamily="18" charset="0"/>
                <a:cs typeface="Times New Roman" panose="02020603050405020304" pitchFamily="18" charset="0"/>
              </a:rPr>
              <a:t>ôi</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232327" y="4127758"/>
            <a:ext cx="1751258" cy="553998"/>
          </a:xfrm>
          <a:prstGeom prst="rect">
            <a:avLst/>
          </a:prstGeom>
          <a:noFill/>
        </p:spPr>
        <p:txBody>
          <a:bodyPr wrap="square" rtlCol="0">
            <a:spAutoFit/>
          </a:bodyPr>
          <a:lstStyle/>
          <a:p>
            <a:pPr algn="ctr"/>
            <a:r>
              <a:rPr lang="en-US" sz="3000" dirty="0" err="1" smtClean="0">
                <a:solidFill>
                  <a:srgbClr val="FF0000"/>
                </a:solidFill>
                <a:latin typeface="Times New Roman" panose="02020603050405020304" pitchFamily="18" charset="0"/>
                <a:cs typeface="Times New Roman" panose="02020603050405020304" pitchFamily="18" charset="0"/>
              </a:rPr>
              <a:t>ngang</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081546" y="4662852"/>
            <a:ext cx="1246909" cy="553998"/>
          </a:xfrm>
          <a:prstGeom prst="rect">
            <a:avLst/>
          </a:prstGeom>
          <a:noFill/>
        </p:spPr>
        <p:txBody>
          <a:bodyPr wrap="square" rtlCol="0">
            <a:spAutoFit/>
          </a:bodyPr>
          <a:lstStyle/>
          <a:p>
            <a:pPr algn="ctr"/>
            <a:r>
              <a:rPr lang="en-US" sz="3000" dirty="0" smtClean="0">
                <a:solidFill>
                  <a:srgbClr val="FF0000"/>
                </a:solidFill>
                <a:latin typeface="Times New Roman" panose="02020603050405020304" pitchFamily="18" charset="0"/>
                <a:cs typeface="Times New Roman" panose="02020603050405020304" pitchFamily="18" charset="0"/>
              </a:rPr>
              <a:t>m</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157869" y="4655580"/>
            <a:ext cx="1246909" cy="553998"/>
          </a:xfrm>
          <a:prstGeom prst="rect">
            <a:avLst/>
          </a:prstGeom>
          <a:noFill/>
        </p:spPr>
        <p:txBody>
          <a:bodyPr wrap="square" rtlCol="0">
            <a:spAutoFit/>
          </a:bodyPr>
          <a:lstStyle/>
          <a:p>
            <a:pPr algn="ctr"/>
            <a:r>
              <a:rPr lang="en-US" sz="3000" dirty="0" err="1" smtClean="0">
                <a:solidFill>
                  <a:srgbClr val="FF0000"/>
                </a:solidFill>
                <a:latin typeface="Times New Roman" panose="02020603050405020304" pitchFamily="18" charset="0"/>
                <a:cs typeface="Times New Roman" panose="02020603050405020304" pitchFamily="18" charset="0"/>
              </a:rPr>
              <a:t>ăt</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8436465" y="4648042"/>
            <a:ext cx="1246909" cy="553998"/>
          </a:xfrm>
          <a:prstGeom prst="rect">
            <a:avLst/>
          </a:prstGeom>
          <a:noFill/>
        </p:spPr>
        <p:txBody>
          <a:bodyPr wrap="square" rtlCol="0">
            <a:spAutoFit/>
          </a:bodyPr>
          <a:lstStyle/>
          <a:p>
            <a:pPr algn="ctr"/>
            <a:r>
              <a:rPr lang="en-US" sz="3000" dirty="0" err="1">
                <a:solidFill>
                  <a:srgbClr val="FF0000"/>
                </a:solidFill>
                <a:latin typeface="Times New Roman" panose="02020603050405020304" pitchFamily="18" charset="0"/>
                <a:cs typeface="Times New Roman" panose="02020603050405020304" pitchFamily="18" charset="0"/>
              </a:rPr>
              <a:t>s</a:t>
            </a:r>
            <a:r>
              <a:rPr lang="en-US" sz="3000" dirty="0" err="1" smtClean="0">
                <a:solidFill>
                  <a:srgbClr val="FF0000"/>
                </a:solidFill>
                <a:latin typeface="Times New Roman" panose="02020603050405020304" pitchFamily="18" charset="0"/>
                <a:cs typeface="Times New Roman" panose="02020603050405020304" pitchFamily="18" charset="0"/>
              </a:rPr>
              <a:t>ắc</a:t>
            </a:r>
            <a:endParaRPr lang="en-US"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088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4" grpId="0"/>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5495" y="95613"/>
            <a:ext cx="8458200" cy="830997"/>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Sáu</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26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11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2021</a:t>
            </a:r>
          </a:p>
          <a:p>
            <a:pPr algn="ctr"/>
            <a:r>
              <a:rPr lang="en-US" sz="2400" dirty="0" err="1" smtClean="0">
                <a:solidFill>
                  <a:srgbClr val="00B050"/>
                </a:solidFill>
                <a:latin typeface="Times New Roman" panose="02020603050405020304" pitchFamily="18" charset="0"/>
                <a:cs typeface="Times New Roman" panose="02020603050405020304" pitchFamily="18" charset="0"/>
              </a:rPr>
              <a:t>Vở</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thực</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hành</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Tiếng</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Việt</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và</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Toán</a:t>
            </a:r>
            <a:endParaRPr lang="en-US" sz="2400" dirty="0" smtClean="0">
              <a:solidFill>
                <a:srgbClr val="00B05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23736" y="903789"/>
            <a:ext cx="5397444" cy="553926"/>
          </a:xfrm>
          <a:prstGeom prst="rect">
            <a:avLst/>
          </a:prstGeom>
          <a:noFill/>
        </p:spPr>
        <p:txBody>
          <a:bodyPr wrap="square" rtlCol="0">
            <a:spAutoFit/>
          </a:bodyPr>
          <a:lstStyle/>
          <a:p>
            <a:r>
              <a:rPr lang="en-US" sz="3000" u="sng" dirty="0" err="1">
                <a:solidFill>
                  <a:srgbClr val="7030A0"/>
                </a:solidFill>
                <a:latin typeface="Times New Roman" panose="02020603050405020304" pitchFamily="18" charset="0"/>
                <a:cs typeface="Times New Roman" panose="02020603050405020304" pitchFamily="18" charset="0"/>
              </a:rPr>
              <a:t>Tiếng</a:t>
            </a:r>
            <a:r>
              <a:rPr lang="en-US" sz="3000" u="sng" dirty="0">
                <a:solidFill>
                  <a:srgbClr val="7030A0"/>
                </a:solidFill>
                <a:latin typeface="Times New Roman" panose="02020603050405020304" pitchFamily="18" charset="0"/>
                <a:cs typeface="Times New Roman" panose="02020603050405020304" pitchFamily="18" charset="0"/>
              </a:rPr>
              <a:t> </a:t>
            </a:r>
            <a:r>
              <a:rPr lang="en-US" sz="3000" u="sng" dirty="0" err="1">
                <a:solidFill>
                  <a:srgbClr val="7030A0"/>
                </a:solidFill>
                <a:latin typeface="Times New Roman" panose="02020603050405020304" pitchFamily="18" charset="0"/>
                <a:cs typeface="Times New Roman" panose="02020603050405020304" pitchFamily="18" charset="0"/>
              </a:rPr>
              <a:t>Việt</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tiết</a:t>
            </a:r>
            <a:r>
              <a:rPr lang="en-US" sz="3000" dirty="0">
                <a:solidFill>
                  <a:srgbClr val="7030A0"/>
                </a:solidFill>
                <a:latin typeface="Times New Roman" panose="02020603050405020304" pitchFamily="18" charset="0"/>
                <a:cs typeface="Times New Roman" panose="02020603050405020304" pitchFamily="18" charset="0"/>
              </a:rPr>
              <a:t> 1/ </a:t>
            </a:r>
            <a:r>
              <a:rPr lang="en-US" sz="3000" dirty="0" err="1">
                <a:solidFill>
                  <a:srgbClr val="7030A0"/>
                </a:solidFill>
                <a:latin typeface="Times New Roman" panose="02020603050405020304" pitchFamily="18" charset="0"/>
                <a:cs typeface="Times New Roman" panose="02020603050405020304" pitchFamily="18" charset="0"/>
              </a:rPr>
              <a:t>trang</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smtClean="0">
                <a:solidFill>
                  <a:srgbClr val="7030A0"/>
                </a:solidFill>
                <a:latin typeface="Times New Roman" panose="02020603050405020304" pitchFamily="18" charset="0"/>
                <a:cs typeface="Times New Roman" panose="02020603050405020304" pitchFamily="18" charset="0"/>
              </a:rPr>
              <a:t>65,66)</a:t>
            </a:r>
            <a:endParaRPr lang="en-US" sz="3000" dirty="0">
              <a:solidFill>
                <a:srgbClr val="7030A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23736" y="1372118"/>
            <a:ext cx="12334481" cy="2400657"/>
          </a:xfrm>
          <a:prstGeom prst="rect">
            <a:avLst/>
          </a:prstGeom>
          <a:noFill/>
        </p:spPr>
        <p:txBody>
          <a:bodyPr wrap="square" rtlCol="0">
            <a:spAutoFit/>
          </a:bodyPr>
          <a:lstStyle/>
          <a:p>
            <a:r>
              <a:rPr lang="en-US" sz="3000" dirty="0" smtClean="0">
                <a:latin typeface="Times New Roman" panose="02020603050405020304" pitchFamily="18" charset="0"/>
                <a:cs typeface="Times New Roman" panose="02020603050405020304" pitchFamily="18" charset="0"/>
              </a:rPr>
              <a:t>2/ </a:t>
            </a:r>
            <a:r>
              <a:rPr lang="en-US" sz="3000" dirty="0" err="1" smtClean="0">
                <a:latin typeface="Times New Roman" panose="02020603050405020304" pitchFamily="18" charset="0"/>
                <a:cs typeface="Times New Roman" panose="02020603050405020304" pitchFamily="18" charset="0"/>
              </a:rPr>
              <a:t>Đọc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khổ</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thơ</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sau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chọn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câu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trả</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lời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đúng</a:t>
            </a:r>
            <a:r>
              <a:rPr lang="en-US" sz="3000" dirty="0" smtClean="0">
                <a:latin typeface="Times New Roman" panose="02020603050405020304" pitchFamily="18" charset="0"/>
                <a:cs typeface="Times New Roman" panose="02020603050405020304" pitchFamily="18" charset="0"/>
              </a:rPr>
              <a:t>:</a:t>
            </a:r>
          </a:p>
          <a:p>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Cô</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Thủy</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bối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rối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vào</a:t>
            </a:r>
            <a:endParaRPr lang="en-US" sz="3000" dirty="0" smtClean="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Gửi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toàn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thư</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với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giấy</a:t>
            </a:r>
            <a:r>
              <a:rPr lang="en-US" sz="3000" dirty="0" smtClean="0">
                <a:latin typeface="Times New Roman" panose="02020603050405020304" pitchFamily="18" charset="0"/>
                <a:cs typeface="Times New Roman" panose="02020603050405020304" pitchFamily="18" charset="0"/>
              </a:rPr>
              <a:t>.</a:t>
            </a:r>
          </a:p>
          <a:p>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Mẹ</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về</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từ</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máy</a:t>
            </a:r>
            <a:endParaRPr lang="en-US" sz="3000" dirty="0" smtClean="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Gửi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hạt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cải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hạt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dền</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23736" y="3664357"/>
            <a:ext cx="11492235" cy="553926"/>
          </a:xfrm>
          <a:prstGeom prst="rect">
            <a:avLst/>
          </a:prstGeom>
          <a:noFill/>
        </p:spPr>
        <p:txBody>
          <a:bodyPr wrap="square" rtlCol="0">
            <a:spAutoFit/>
          </a:bodyPr>
          <a:lstStyle/>
          <a:p>
            <a:r>
              <a:rPr lang="en-US" sz="3000" dirty="0" smtClean="0">
                <a:latin typeface="Times New Roman" panose="02020603050405020304" pitchFamily="18" charset="0"/>
                <a:cs typeface="Times New Roman" panose="02020603050405020304" pitchFamily="18" charset="0"/>
              </a:rPr>
              <a:t>a) </a:t>
            </a:r>
            <a:r>
              <a:rPr lang="en-US" sz="3000" dirty="0" err="1" smtClean="0">
                <a:latin typeface="Times New Roman" panose="02020603050405020304" pitchFamily="18" charset="0"/>
                <a:cs typeface="Times New Roman" panose="02020603050405020304" pitchFamily="18" charset="0"/>
              </a:rPr>
              <a:t>Khổ</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thơ</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trên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có</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mấy</a:t>
            </a:r>
            <a:r>
              <a:rPr lang="en-US" sz="3000"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từ</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ghép</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mấy</a:t>
            </a:r>
            <a:r>
              <a:rPr lang="en-US" sz="3000"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từ</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láy</a:t>
            </a:r>
            <a:r>
              <a:rPr lang="en-US" sz="3000" b="1" dirty="0" smtClean="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Đó</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những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từ</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nào</a:t>
            </a:r>
            <a:r>
              <a:rPr lang="en-US" sz="3000" dirty="0" smtClean="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44198" y="4106629"/>
            <a:ext cx="10262146" cy="1477328"/>
          </a:xfrm>
          <a:prstGeom prst="rect">
            <a:avLst/>
          </a:prstGeom>
          <a:noFill/>
        </p:spPr>
        <p:txBody>
          <a:bodyPr wrap="square" rtlCol="0">
            <a:spAutoFit/>
          </a:bodyPr>
          <a:lstStyle/>
          <a:p>
            <a:pPr algn="just"/>
            <a:r>
              <a:rPr lang="en-US" sz="3000" dirty="0" err="1" smtClean="0">
                <a:latin typeface="Times New Roman" panose="02020603050405020304" pitchFamily="18" charset="0"/>
                <a:cs typeface="Times New Roman" panose="02020603050405020304" pitchFamily="18" charset="0"/>
              </a:rPr>
              <a:t>Có</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một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từ</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ghép</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Đó</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là</a:t>
            </a:r>
            <a:r>
              <a:rPr lang="en-US" sz="3000" dirty="0" smtClean="0">
                <a:latin typeface="Times New Roman" panose="02020603050405020304" pitchFamily="18" charset="0"/>
                <a:cs typeface="Times New Roman" panose="02020603050405020304" pitchFamily="18" charset="0"/>
              </a:rPr>
              <a:t>: ………………….. </a:t>
            </a:r>
            <a:r>
              <a:rPr lang="en-US" sz="3000" dirty="0" err="1" smtClean="0">
                <a:latin typeface="Times New Roman" panose="02020603050405020304" pitchFamily="18" charset="0"/>
                <a:cs typeface="Times New Roman" panose="02020603050405020304" pitchFamily="18" charset="0"/>
              </a:rPr>
              <a:t>Không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có</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từ</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láy</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a:p>
            <a:pPr algn="just"/>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láy</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ghép</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a:p>
            <a:pPr algn="just"/>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ghép</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một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từ</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láy</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là</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
        <p:nvSpPr>
          <p:cNvPr id="9" name="Rectangle 8"/>
          <p:cNvSpPr/>
          <p:nvPr/>
        </p:nvSpPr>
        <p:spPr>
          <a:xfrm>
            <a:off x="670175" y="4233212"/>
            <a:ext cx="374023" cy="340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0173" y="4660734"/>
            <a:ext cx="374023" cy="340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0172" y="5122345"/>
            <a:ext cx="374023" cy="340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0172" y="5130865"/>
            <a:ext cx="374023" cy="340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500"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101232" y="4987426"/>
            <a:ext cx="1568048" cy="553926"/>
          </a:xfrm>
          <a:prstGeom prst="rect">
            <a:avLst/>
          </a:prstGeom>
          <a:noFill/>
        </p:spPr>
        <p:txBody>
          <a:bodyPr wrap="square" rtlCol="0">
            <a:spAutoFit/>
          </a:bodyPr>
          <a:lstStyle/>
          <a:p>
            <a:r>
              <a:rPr lang="en-US" sz="3000" dirty="0" err="1">
                <a:solidFill>
                  <a:srgbClr val="FF0000"/>
                </a:solidFill>
                <a:latin typeface="Times New Roman" panose="02020603050405020304" pitchFamily="18" charset="0"/>
                <a:cs typeface="Times New Roman" panose="02020603050405020304" pitchFamily="18" charset="0"/>
              </a:rPr>
              <a:t>n</a:t>
            </a:r>
            <a:r>
              <a:rPr lang="en-US" sz="3000" dirty="0" err="1" smtClean="0">
                <a:solidFill>
                  <a:srgbClr val="FF0000"/>
                </a:solidFill>
                <a:latin typeface="Times New Roman" panose="02020603050405020304" pitchFamily="18" charset="0"/>
                <a:cs typeface="Times New Roman" panose="02020603050405020304" pitchFamily="18" charset="0"/>
              </a:rPr>
              <a:t>hà</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máy</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8476498" y="4987426"/>
            <a:ext cx="1568048" cy="553926"/>
          </a:xfrm>
          <a:prstGeom prst="rect">
            <a:avLst/>
          </a:prstGeom>
          <a:noFill/>
        </p:spPr>
        <p:txBody>
          <a:bodyPr wrap="square" rtlCol="0">
            <a:spAutoFit/>
          </a:bodyPr>
          <a:lstStyle/>
          <a:p>
            <a:r>
              <a:rPr lang="en-US" sz="3000" dirty="0" err="1">
                <a:solidFill>
                  <a:srgbClr val="FF0000"/>
                </a:solidFill>
                <a:latin typeface="Times New Roman" panose="02020603050405020304" pitchFamily="18" charset="0"/>
                <a:cs typeface="Times New Roman" panose="02020603050405020304" pitchFamily="18" charset="0"/>
              </a:rPr>
              <a:t>b</a:t>
            </a:r>
            <a:r>
              <a:rPr lang="en-US" sz="3000" dirty="0" err="1" smtClean="0">
                <a:solidFill>
                  <a:srgbClr val="FF0000"/>
                </a:solidFill>
                <a:latin typeface="Times New Roman" panose="02020603050405020304" pitchFamily="18" charset="0"/>
                <a:cs typeface="Times New Roman" panose="02020603050405020304" pitchFamily="18" charset="0"/>
              </a:rPr>
              <a:t>ối</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rối</a:t>
            </a:r>
            <a:endParaRPr lang="en-US"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944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5495" y="95613"/>
            <a:ext cx="8458200" cy="830997"/>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Sáu</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26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11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2021</a:t>
            </a:r>
          </a:p>
          <a:p>
            <a:pPr algn="ctr"/>
            <a:r>
              <a:rPr lang="en-US" sz="2400" dirty="0" err="1" smtClean="0">
                <a:solidFill>
                  <a:srgbClr val="00B050"/>
                </a:solidFill>
                <a:latin typeface="Times New Roman" panose="02020603050405020304" pitchFamily="18" charset="0"/>
                <a:cs typeface="Times New Roman" panose="02020603050405020304" pitchFamily="18" charset="0"/>
              </a:rPr>
              <a:t>Vở</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thực</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hành</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Tiếng</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Việt</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và</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Toán</a:t>
            </a:r>
            <a:endParaRPr lang="en-US" sz="2400" dirty="0" smtClean="0">
              <a:solidFill>
                <a:srgbClr val="00B05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23736" y="903789"/>
            <a:ext cx="5397444" cy="553926"/>
          </a:xfrm>
          <a:prstGeom prst="rect">
            <a:avLst/>
          </a:prstGeom>
          <a:noFill/>
        </p:spPr>
        <p:txBody>
          <a:bodyPr wrap="square" rtlCol="0">
            <a:spAutoFit/>
          </a:bodyPr>
          <a:lstStyle/>
          <a:p>
            <a:r>
              <a:rPr lang="en-US" sz="3000" u="sng" dirty="0" err="1">
                <a:solidFill>
                  <a:srgbClr val="7030A0"/>
                </a:solidFill>
                <a:latin typeface="Times New Roman" panose="02020603050405020304" pitchFamily="18" charset="0"/>
                <a:cs typeface="Times New Roman" panose="02020603050405020304" pitchFamily="18" charset="0"/>
              </a:rPr>
              <a:t>Tiếng</a:t>
            </a:r>
            <a:r>
              <a:rPr lang="en-US" sz="3000" u="sng" dirty="0">
                <a:solidFill>
                  <a:srgbClr val="7030A0"/>
                </a:solidFill>
                <a:latin typeface="Times New Roman" panose="02020603050405020304" pitchFamily="18" charset="0"/>
                <a:cs typeface="Times New Roman" panose="02020603050405020304" pitchFamily="18" charset="0"/>
              </a:rPr>
              <a:t> </a:t>
            </a:r>
            <a:r>
              <a:rPr lang="en-US" sz="3000" u="sng" dirty="0" err="1">
                <a:solidFill>
                  <a:srgbClr val="7030A0"/>
                </a:solidFill>
                <a:latin typeface="Times New Roman" panose="02020603050405020304" pitchFamily="18" charset="0"/>
                <a:cs typeface="Times New Roman" panose="02020603050405020304" pitchFamily="18" charset="0"/>
              </a:rPr>
              <a:t>Việt</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err="1">
                <a:solidFill>
                  <a:srgbClr val="7030A0"/>
                </a:solidFill>
                <a:latin typeface="Times New Roman" panose="02020603050405020304" pitchFamily="18" charset="0"/>
                <a:cs typeface="Times New Roman" panose="02020603050405020304" pitchFamily="18" charset="0"/>
              </a:rPr>
              <a:t>tiết</a:t>
            </a:r>
            <a:r>
              <a:rPr lang="en-US" sz="3000" dirty="0">
                <a:solidFill>
                  <a:srgbClr val="7030A0"/>
                </a:solidFill>
                <a:latin typeface="Times New Roman" panose="02020603050405020304" pitchFamily="18" charset="0"/>
                <a:cs typeface="Times New Roman" panose="02020603050405020304" pitchFamily="18" charset="0"/>
              </a:rPr>
              <a:t> 1/ </a:t>
            </a:r>
            <a:r>
              <a:rPr lang="en-US" sz="3000" dirty="0" err="1">
                <a:solidFill>
                  <a:srgbClr val="7030A0"/>
                </a:solidFill>
                <a:latin typeface="Times New Roman" panose="02020603050405020304" pitchFamily="18" charset="0"/>
                <a:cs typeface="Times New Roman" panose="02020603050405020304" pitchFamily="18" charset="0"/>
              </a:rPr>
              <a:t>trang</a:t>
            </a:r>
            <a:r>
              <a:rPr lang="en-US" sz="3000" dirty="0">
                <a:solidFill>
                  <a:srgbClr val="7030A0"/>
                </a:solidFill>
                <a:latin typeface="Times New Roman" panose="02020603050405020304" pitchFamily="18" charset="0"/>
                <a:cs typeface="Times New Roman" panose="02020603050405020304" pitchFamily="18" charset="0"/>
              </a:rPr>
              <a:t> </a:t>
            </a:r>
            <a:r>
              <a:rPr lang="en-US" sz="3000" dirty="0" smtClean="0">
                <a:solidFill>
                  <a:srgbClr val="7030A0"/>
                </a:solidFill>
                <a:latin typeface="Times New Roman" panose="02020603050405020304" pitchFamily="18" charset="0"/>
                <a:cs typeface="Times New Roman" panose="02020603050405020304" pitchFamily="18" charset="0"/>
              </a:rPr>
              <a:t>65,66)</a:t>
            </a:r>
            <a:endParaRPr lang="en-US" sz="3000" dirty="0">
              <a:solidFill>
                <a:srgbClr val="7030A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23736" y="1372118"/>
            <a:ext cx="12334481" cy="553998"/>
          </a:xfrm>
          <a:prstGeom prst="rect">
            <a:avLst/>
          </a:prstGeom>
          <a:noFill/>
        </p:spPr>
        <p:txBody>
          <a:bodyPr wrap="square" rtlCol="0">
            <a:spAutoFit/>
          </a:bodyPr>
          <a:lstStyle/>
          <a:p>
            <a:r>
              <a:rPr lang="en-US" sz="3000" dirty="0" smtClean="0">
                <a:latin typeface="Times New Roman" panose="02020603050405020304" pitchFamily="18" charset="0"/>
                <a:cs typeface="Times New Roman" panose="02020603050405020304" pitchFamily="18" charset="0"/>
              </a:rPr>
              <a:t>2/ </a:t>
            </a:r>
            <a:r>
              <a:rPr lang="en-US" sz="3000" dirty="0" err="1" smtClean="0">
                <a:latin typeface="Times New Roman" panose="02020603050405020304" pitchFamily="18" charset="0"/>
                <a:cs typeface="Times New Roman" panose="02020603050405020304" pitchFamily="18" charset="0"/>
              </a:rPr>
              <a:t>Đọc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khổ</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thơ</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sau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chọn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câu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trả</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lời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đúng</a:t>
            </a:r>
            <a:r>
              <a:rPr lang="en-US" sz="3000" dirty="0" smtClean="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23736" y="1903223"/>
            <a:ext cx="11492235" cy="553926"/>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b</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Dòng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nào</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dưới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đây</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ghi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đúng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đủ</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các</a:t>
            </a:r>
            <a:r>
              <a:rPr lang="en-US" sz="3000"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danh</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từ</a:t>
            </a:r>
            <a:r>
              <a:rPr lang="en-US" sz="3000" b="1"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trong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khổ</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thơ</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trên</a:t>
            </a:r>
            <a:r>
              <a:rPr lang="en-US" sz="3000" dirty="0" smtClean="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44198" y="2345495"/>
            <a:ext cx="10262146" cy="1477328"/>
          </a:xfrm>
          <a:prstGeom prst="rect">
            <a:avLst/>
          </a:prstGeom>
          <a:noFill/>
        </p:spPr>
        <p:txBody>
          <a:bodyPr wrap="square" rtlCol="0">
            <a:spAutoFit/>
          </a:bodyPr>
          <a:lstStyle/>
          <a:p>
            <a:pPr algn="just"/>
            <a:r>
              <a:rPr lang="en-US" sz="3000" dirty="0" err="1">
                <a:latin typeface="Times New Roman" panose="02020603050405020304" pitchFamily="18" charset="0"/>
                <a:cs typeface="Times New Roman" panose="02020603050405020304" pitchFamily="18" charset="0"/>
              </a:rPr>
              <a:t>c</a:t>
            </a:r>
            <a:r>
              <a:rPr lang="en-US" sz="3000" dirty="0" err="1" smtClean="0">
                <a:latin typeface="Times New Roman" panose="02020603050405020304" pitchFamily="18" charset="0"/>
                <a:cs typeface="Times New Roman" panose="02020603050405020304" pitchFamily="18" charset="0"/>
              </a:rPr>
              <a:t>ô</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Thủy</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thư</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giấy</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mẹ</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máy</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hạt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cải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dền</a:t>
            </a:r>
            <a:endParaRPr lang="en-US" sz="3000" dirty="0" smtClean="0">
              <a:latin typeface="Times New Roman" panose="02020603050405020304" pitchFamily="18" charset="0"/>
              <a:cs typeface="Times New Roman" panose="02020603050405020304" pitchFamily="18" charset="0"/>
            </a:endParaRPr>
          </a:p>
          <a:p>
            <a:pPr algn="just"/>
            <a:r>
              <a:rPr lang="en-US" sz="3000" dirty="0" err="1">
                <a:latin typeface="Times New Roman" panose="02020603050405020304" pitchFamily="18" charset="0"/>
                <a:cs typeface="Times New Roman" panose="02020603050405020304" pitchFamily="18" charset="0"/>
              </a:rPr>
              <a:t>cô</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Thủy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mẹ</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về</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nhà</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máy</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gửi</a:t>
            </a:r>
            <a:endParaRPr lang="en-US" sz="3000" dirty="0">
              <a:latin typeface="Times New Roman" panose="02020603050405020304" pitchFamily="18" charset="0"/>
              <a:cs typeface="Times New Roman" panose="02020603050405020304" pitchFamily="18" charset="0"/>
            </a:endParaRPr>
          </a:p>
          <a:p>
            <a:pPr algn="just"/>
            <a:r>
              <a:rPr lang="en-US" sz="3000" dirty="0" err="1">
                <a:latin typeface="Times New Roman" panose="02020603050405020304" pitchFamily="18" charset="0"/>
                <a:cs typeface="Times New Roman" panose="02020603050405020304" pitchFamily="18" charset="0"/>
              </a:rPr>
              <a:t>cô</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Thủy</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vào</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gửi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mẹ</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về</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nhà</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máy</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hạt</a:t>
            </a:r>
            <a:endParaRPr lang="en-US" sz="3000" dirty="0">
              <a:latin typeface="Times New Roman" panose="02020603050405020304" pitchFamily="18" charset="0"/>
              <a:cs typeface="Times New Roman" panose="02020603050405020304" pitchFamily="18" charset="0"/>
            </a:endParaRPr>
          </a:p>
        </p:txBody>
      </p:sp>
      <p:sp>
        <p:nvSpPr>
          <p:cNvPr id="9" name="Rectangle 8"/>
          <p:cNvSpPr/>
          <p:nvPr/>
        </p:nvSpPr>
        <p:spPr>
          <a:xfrm>
            <a:off x="670175" y="2472078"/>
            <a:ext cx="374023" cy="340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0173" y="2899600"/>
            <a:ext cx="374023" cy="340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0172" y="3361211"/>
            <a:ext cx="374023" cy="340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0172" y="2469588"/>
            <a:ext cx="374023" cy="340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5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23736" y="3701541"/>
            <a:ext cx="11492235" cy="553926"/>
          </a:xfrm>
          <a:prstGeom prst="rect">
            <a:avLst/>
          </a:prstGeom>
          <a:noFill/>
        </p:spPr>
        <p:txBody>
          <a:bodyPr wrap="square" rtlCol="0">
            <a:spAutoFit/>
          </a:bodyPr>
          <a:lstStyle/>
          <a:p>
            <a:r>
              <a:rPr lang="en-US" sz="3000" dirty="0" smtClean="0">
                <a:latin typeface="Times New Roman" panose="02020603050405020304" pitchFamily="18" charset="0"/>
                <a:cs typeface="Times New Roman" panose="02020603050405020304" pitchFamily="18" charset="0"/>
              </a:rPr>
              <a:t>c) </a:t>
            </a:r>
            <a:r>
              <a:rPr lang="en-US" sz="3000" dirty="0" err="1" smtClean="0">
                <a:latin typeface="Times New Roman" panose="02020603050405020304" pitchFamily="18" charset="0"/>
                <a:cs typeface="Times New Roman" panose="02020603050405020304" pitchFamily="18" charset="0"/>
              </a:rPr>
              <a:t>Dòng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nào</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dưới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đây</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ghi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đúng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đủ</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các</a:t>
            </a:r>
            <a:r>
              <a:rPr lang="en-US" sz="3000"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động</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từ</a:t>
            </a:r>
            <a:r>
              <a:rPr lang="en-US" sz="3000" b="1"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trong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khổ</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thơ</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trên</a:t>
            </a:r>
            <a:r>
              <a:rPr lang="en-US" sz="3000" dirty="0" smtClean="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044198" y="4143813"/>
            <a:ext cx="10262146" cy="1477328"/>
          </a:xfrm>
          <a:prstGeom prst="rect">
            <a:avLst/>
          </a:prstGeom>
          <a:noFill/>
        </p:spPr>
        <p:txBody>
          <a:bodyPr wrap="square" rtlCol="0">
            <a:spAutoFit/>
          </a:bodyPr>
          <a:lstStyle/>
          <a:p>
            <a:pPr algn="just"/>
            <a:r>
              <a:rPr lang="en-US" sz="3000" dirty="0" err="1">
                <a:latin typeface="Times New Roman" panose="02020603050405020304" pitchFamily="18" charset="0"/>
                <a:cs typeface="Times New Roman" panose="02020603050405020304" pitchFamily="18" charset="0"/>
              </a:rPr>
              <a:t>v</a:t>
            </a:r>
            <a:r>
              <a:rPr lang="en-US" sz="3000" dirty="0" err="1" smtClean="0">
                <a:latin typeface="Times New Roman" panose="02020603050405020304" pitchFamily="18" charset="0"/>
                <a:cs typeface="Times New Roman" panose="02020603050405020304" pitchFamily="18" charset="0"/>
              </a:rPr>
              <a:t>ào</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gửi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từ</a:t>
            </a:r>
            <a:endParaRPr lang="en-US" sz="3000" dirty="0" smtClean="0">
              <a:latin typeface="Times New Roman" panose="02020603050405020304" pitchFamily="18" charset="0"/>
              <a:cs typeface="Times New Roman" panose="02020603050405020304" pitchFamily="18" charset="0"/>
            </a:endParaRPr>
          </a:p>
          <a:p>
            <a:pPr algn="just"/>
            <a:r>
              <a:rPr lang="en-US" sz="3000" dirty="0" err="1">
                <a:latin typeface="Times New Roman" panose="02020603050405020304" pitchFamily="18" charset="0"/>
                <a:cs typeface="Times New Roman" panose="02020603050405020304" pitchFamily="18" charset="0"/>
              </a:rPr>
              <a:t>v</a:t>
            </a:r>
            <a:r>
              <a:rPr lang="en-US" sz="3000" dirty="0" err="1" smtClean="0">
                <a:latin typeface="Times New Roman" panose="02020603050405020304" pitchFamily="18" charset="0"/>
                <a:cs typeface="Times New Roman" panose="02020603050405020304" pitchFamily="18" charset="0"/>
              </a:rPr>
              <a:t>ào</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gửi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về</a:t>
            </a:r>
            <a:endParaRPr lang="en-US" sz="3000" dirty="0" smtClean="0">
              <a:latin typeface="Times New Roman" panose="02020603050405020304" pitchFamily="18" charset="0"/>
              <a:cs typeface="Times New Roman" panose="02020603050405020304" pitchFamily="18" charset="0"/>
            </a:endParaRPr>
          </a:p>
          <a:p>
            <a:pPr algn="just"/>
            <a:r>
              <a:rPr lang="en-US" sz="3000" dirty="0" err="1">
                <a:latin typeface="Times New Roman" panose="02020603050405020304" pitchFamily="18" charset="0"/>
                <a:cs typeface="Times New Roman" panose="02020603050405020304" pitchFamily="18" charset="0"/>
              </a:rPr>
              <a:t>v</a:t>
            </a:r>
            <a:r>
              <a:rPr lang="en-US" sz="3000" dirty="0" err="1" smtClean="0">
                <a:latin typeface="Times New Roman" panose="02020603050405020304" pitchFamily="18" charset="0"/>
                <a:cs typeface="Times New Roman" panose="02020603050405020304" pitchFamily="18" charset="0"/>
              </a:rPr>
              <a:t>ào</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gửi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máy</a:t>
            </a:r>
            <a:endParaRPr lang="en-US" sz="3000" dirty="0">
              <a:latin typeface="Times New Roman" panose="02020603050405020304" pitchFamily="18" charset="0"/>
              <a:cs typeface="Times New Roman" panose="02020603050405020304" pitchFamily="18" charset="0"/>
            </a:endParaRPr>
          </a:p>
        </p:txBody>
      </p:sp>
      <p:sp>
        <p:nvSpPr>
          <p:cNvPr id="15" name="Rectangle 14"/>
          <p:cNvSpPr/>
          <p:nvPr/>
        </p:nvSpPr>
        <p:spPr>
          <a:xfrm>
            <a:off x="670175" y="4270396"/>
            <a:ext cx="374023" cy="340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70173" y="4697918"/>
            <a:ext cx="374023" cy="340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0172" y="5159529"/>
            <a:ext cx="374023" cy="340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0172" y="4697918"/>
            <a:ext cx="374023" cy="340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5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685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 y="1731930"/>
            <a:ext cx="12334481"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3</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Tôi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chỉ</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ước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ao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đôi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mắt</a:t>
            </a:r>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0" y="0"/>
            <a:ext cx="11492235"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d)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vừa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tìm</a:t>
            </a:r>
            <a:r>
              <a:rPr lang="en-US" sz="2800" dirty="0" smtClean="0">
                <a:latin typeface="Times New Roman" panose="02020603050405020304" pitchFamily="18" charset="0"/>
                <a:cs typeface="Times New Roman" panose="02020603050405020304" pitchFamily="18" charset="0"/>
              </a:rPr>
              <a:t> (ý c) </a:t>
            </a:r>
            <a:r>
              <a:rPr lang="en-US" sz="2800" dirty="0" err="1" smtClean="0">
                <a:latin typeface="Times New Roman" panose="02020603050405020304" pitchFamily="18" charset="0"/>
                <a:cs typeface="Times New Roman" panose="02020603050405020304" pitchFamily="18" charset="0"/>
              </a:rPr>
              <a:t>chỉ</a:t>
            </a:r>
            <a:r>
              <a:rPr lang="en-US" sz="2800"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động</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hay </a:t>
            </a:r>
            <a:r>
              <a:rPr lang="en-US" sz="2800" b="1" dirty="0" err="1" smtClean="0">
                <a:latin typeface="Times New Roman" panose="02020603050405020304" pitchFamily="18" charset="0"/>
                <a:cs typeface="Times New Roman" panose="02020603050405020304" pitchFamily="18" charset="0"/>
              </a:rPr>
              <a:t>trạng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thái</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20462" y="442272"/>
            <a:ext cx="10262146" cy="1384995"/>
          </a:xfrm>
          <a:prstGeom prst="rect">
            <a:avLst/>
          </a:prstGeom>
          <a:noFill/>
        </p:spPr>
        <p:txBody>
          <a:bodyPr wrap="square" rtlCol="0">
            <a:spAutoFit/>
          </a:bodyPr>
          <a:lstStyle/>
          <a:p>
            <a:pPr algn="just"/>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chỉ</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thái</a:t>
            </a:r>
            <a:r>
              <a:rPr lang="en-US" sz="2800" dirty="0" smtClean="0">
                <a:latin typeface="Times New Roman" panose="02020603050405020304" pitchFamily="18" charset="0"/>
                <a:cs typeface="Times New Roman" panose="02020603050405020304" pitchFamily="18" charset="0"/>
              </a:rPr>
              <a:t>.</a:t>
            </a:r>
          </a:p>
          <a:p>
            <a:pPr algn="just"/>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chỉ</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a:t>
            </a:r>
          </a:p>
          <a:p>
            <a:pPr algn="just"/>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chỉ</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chỉ</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thái</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546435" y="500345"/>
            <a:ext cx="374023" cy="340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6433" y="927867"/>
            <a:ext cx="374023" cy="340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6433" y="1376929"/>
            <a:ext cx="374023" cy="340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6432" y="936412"/>
            <a:ext cx="374023" cy="340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5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 y="2126249"/>
            <a:ext cx="1149223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Dấu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hai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chấm</a:t>
            </a:r>
            <a:r>
              <a:rPr lang="en-US" sz="2800" b="1"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920458" y="2568521"/>
            <a:ext cx="10262146" cy="1384995"/>
          </a:xfrm>
          <a:prstGeom prst="rect">
            <a:avLst/>
          </a:prstGeom>
          <a:noFill/>
        </p:spPr>
        <p:txBody>
          <a:bodyPr wrap="square" rtlCol="0">
            <a:spAutoFit/>
          </a:bodyPr>
          <a:lstStyle/>
          <a:p>
            <a:pPr algn="just"/>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r>
              <a:rPr lang="en-US" sz="2800" dirty="0" smtClean="0">
                <a:latin typeface="Times New Roman" panose="02020603050405020304" pitchFamily="18" charset="0"/>
                <a:cs typeface="Times New Roman" panose="02020603050405020304" pitchFamily="18" charset="0"/>
              </a:rPr>
              <a:t>.</a:t>
            </a:r>
          </a:p>
          <a:p>
            <a:pPr algn="just"/>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trước</a:t>
            </a:r>
            <a:r>
              <a:rPr lang="en-US" sz="2800" dirty="0" smtClean="0">
                <a:latin typeface="Times New Roman" panose="02020603050405020304" pitchFamily="18" charset="0"/>
                <a:cs typeface="Times New Roman" panose="02020603050405020304" pitchFamily="18" charset="0"/>
              </a:rPr>
              <a:t>.</a:t>
            </a:r>
          </a:p>
          <a:p>
            <a:pPr algn="just"/>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nhiệm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5" name="Rectangle 14"/>
          <p:cNvSpPr/>
          <p:nvPr/>
        </p:nvSpPr>
        <p:spPr>
          <a:xfrm>
            <a:off x="546434" y="2626958"/>
            <a:ext cx="374023" cy="340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6432" y="3054480"/>
            <a:ext cx="374023" cy="340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46431" y="3516091"/>
            <a:ext cx="374023" cy="340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46431" y="2617967"/>
            <a:ext cx="374023" cy="340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500"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 y="3856421"/>
            <a:ext cx="11492235"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b) </a:t>
            </a:r>
            <a:r>
              <a:rPr lang="en-US" sz="2800" b="1" dirty="0" err="1" smtClean="0">
                <a:latin typeface="Times New Roman" panose="02020603050405020304" pitchFamily="18" charset="0"/>
                <a:cs typeface="Times New Roman" panose="02020603050405020304" pitchFamily="18" charset="0"/>
              </a:rPr>
              <a:t>Dấu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ngoặc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kép</a:t>
            </a:r>
            <a:r>
              <a:rPr lang="en-US" sz="2800" b="1"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920458" y="4298693"/>
            <a:ext cx="10262146" cy="1384995"/>
          </a:xfrm>
          <a:prstGeom prst="rect">
            <a:avLst/>
          </a:prstGeom>
          <a:noFill/>
        </p:spPr>
        <p:txBody>
          <a:bodyPr wrap="square" rtlCol="0">
            <a:spAutoFit/>
          </a:bodyPr>
          <a:lstStyle/>
          <a:p>
            <a:pPr algn="just"/>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dấu</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nghĩ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r>
              <a:rPr lang="en-US" sz="2800" dirty="0" smtClean="0">
                <a:latin typeface="Times New Roman" panose="02020603050405020304" pitchFamily="18" charset="0"/>
                <a:cs typeface="Times New Roman" panose="02020603050405020304" pitchFamily="18" charset="0"/>
              </a:rPr>
              <a:t>.</a:t>
            </a:r>
          </a:p>
          <a:p>
            <a:pPr algn="just"/>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dẫn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r>
              <a:rPr lang="en-US" sz="2800" dirty="0" smtClean="0">
                <a:latin typeface="Times New Roman" panose="02020603050405020304" pitchFamily="18" charset="0"/>
                <a:cs typeface="Times New Roman" panose="02020603050405020304" pitchFamily="18" charset="0"/>
              </a:rPr>
              <a:t>.</a:t>
            </a:r>
          </a:p>
          <a:p>
            <a:pPr algn="just"/>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dấu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ngữ</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nghĩ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biệt</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1" name="Rectangle 20"/>
          <p:cNvSpPr/>
          <p:nvPr/>
        </p:nvSpPr>
        <p:spPr>
          <a:xfrm>
            <a:off x="546432" y="4355709"/>
            <a:ext cx="374023" cy="340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46430" y="4783231"/>
            <a:ext cx="374023" cy="340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46429" y="5244842"/>
            <a:ext cx="374023" cy="340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6425" y="4781834"/>
            <a:ext cx="374023" cy="340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5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061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3176" y="293204"/>
            <a:ext cx="6248400" cy="1154162"/>
          </a:xfrm>
          <a:prstGeom prst="rect">
            <a:avLst/>
          </a:prstGeom>
          <a:noFill/>
        </p:spPr>
        <p:txBody>
          <a:bodyPr wrap="square" rtlCol="0">
            <a:spAutoFit/>
          </a:bodyPr>
          <a:lstStyle/>
          <a:p>
            <a:pPr algn="ctr"/>
            <a:r>
              <a:rPr lang="en-US" sz="4000" b="1" dirty="0" err="1" smtClean="0">
                <a:solidFill>
                  <a:srgbClr val="FF0000"/>
                </a:solidFill>
                <a:latin typeface="Times New Roman" panose="02020603050405020304" pitchFamily="18" charset="0"/>
                <a:cs typeface="Times New Roman" panose="02020603050405020304" pitchFamily="18" charset="0"/>
              </a:rPr>
              <a:t>Dặn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dò</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Tiếng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Việt</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tuần</a:t>
            </a:r>
            <a:r>
              <a:rPr lang="en-US" sz="4000" b="1" dirty="0" smtClean="0">
                <a:solidFill>
                  <a:srgbClr val="FF0000"/>
                </a:solidFill>
                <a:latin typeface="Times New Roman" panose="02020603050405020304" pitchFamily="18" charset="0"/>
                <a:cs typeface="Times New Roman" panose="02020603050405020304" pitchFamily="18" charset="0"/>
              </a:rPr>
              <a:t> 10)</a:t>
            </a:r>
            <a:endParaRPr lang="en-US" sz="4000" b="1" dirty="0">
              <a:solidFill>
                <a:srgbClr val="FF0000"/>
              </a:solidFill>
              <a:latin typeface="Times New Roman" panose="02020603050405020304" pitchFamily="18" charset="0"/>
              <a:cs typeface="Times New Roman" panose="02020603050405020304" pitchFamily="18" charset="0"/>
            </a:endParaRPr>
          </a:p>
          <a:p>
            <a:endParaRPr lang="en-US" sz="29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09582" y="1410626"/>
            <a:ext cx="11430000" cy="1000274"/>
          </a:xfrm>
          <a:prstGeom prst="rect">
            <a:avLst/>
          </a:prstGeom>
          <a:noFill/>
        </p:spPr>
        <p:txBody>
          <a:bodyPr wrap="square" rtlCol="0">
            <a:spAutoFit/>
          </a:bodyPr>
          <a:lstStyle/>
          <a:p>
            <a:pPr algn="just"/>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Tập</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đọc</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Rèn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đọc</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trả</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lời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câu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hỏi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các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bài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đã</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học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từ</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tuần</a:t>
            </a:r>
            <a:r>
              <a:rPr lang="en-US" sz="3000" dirty="0" smtClean="0">
                <a:latin typeface="Times New Roman" panose="02020603050405020304" pitchFamily="18" charset="0"/>
                <a:cs typeface="Times New Roman" panose="02020603050405020304" pitchFamily="18" charset="0"/>
              </a:rPr>
              <a:t> 1 </a:t>
            </a:r>
            <a:r>
              <a:rPr lang="en-US" sz="3000" dirty="0" err="1" smtClean="0">
                <a:latin typeface="Times New Roman" panose="02020603050405020304" pitchFamily="18" charset="0"/>
                <a:cs typeface="Times New Roman" panose="02020603050405020304" pitchFamily="18" charset="0"/>
              </a:rPr>
              <a:t>đến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tuần</a:t>
            </a:r>
            <a:r>
              <a:rPr lang="en-US" sz="3000" dirty="0" smtClean="0">
                <a:latin typeface="Times New Roman" panose="02020603050405020304" pitchFamily="18" charset="0"/>
                <a:cs typeface="Times New Roman" panose="02020603050405020304" pitchFamily="18" charset="0"/>
              </a:rPr>
              <a:t> 9.</a:t>
            </a:r>
            <a:endParaRPr lang="en-US" sz="3000" dirty="0">
              <a:latin typeface="Times New Roman" panose="02020603050405020304" pitchFamily="18" charset="0"/>
              <a:cs typeface="Times New Roman" panose="02020603050405020304" pitchFamily="18" charset="0"/>
            </a:endParaRPr>
          </a:p>
          <a:p>
            <a:endParaRPr lang="en-US" sz="29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09582" y="2163560"/>
            <a:ext cx="11430000" cy="553998"/>
          </a:xfrm>
          <a:prstGeom prst="rect">
            <a:avLst/>
          </a:prstGeom>
          <a:noFill/>
        </p:spPr>
        <p:txBody>
          <a:bodyPr wrap="square" rtlCol="0">
            <a:spAutoFit/>
          </a:bodyPr>
          <a:lstStyle/>
          <a:p>
            <a:pPr algn="just"/>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Chính</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tả</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Viết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chính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tả</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bài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Lời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hứa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sách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Tiếng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Việt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trang</a:t>
            </a:r>
            <a:r>
              <a:rPr lang="en-US" sz="3000" dirty="0" smtClean="0">
                <a:latin typeface="Times New Roman" panose="02020603050405020304" pitchFamily="18" charset="0"/>
                <a:cs typeface="Times New Roman" panose="02020603050405020304" pitchFamily="18" charset="0"/>
              </a:rPr>
              <a:t> 96,97.</a:t>
            </a:r>
            <a:endParaRPr lang="en-US" sz="29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09582" y="3024216"/>
            <a:ext cx="11430000" cy="553998"/>
          </a:xfrm>
          <a:prstGeom prst="rect">
            <a:avLst/>
          </a:prstGeom>
          <a:noFill/>
        </p:spPr>
        <p:txBody>
          <a:bodyPr wrap="square" rtlCol="0">
            <a:spAutoFit/>
          </a:bodyPr>
          <a:lstStyle/>
          <a:p>
            <a:pPr algn="just"/>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Luyện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từ</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và</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câu</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t>
            </a:r>
            <a:r>
              <a:rPr lang="en-US" sz="3000" dirty="0" err="1" smtClean="0">
                <a:latin typeface="Times New Roman" panose="02020603050405020304" pitchFamily="18" charset="0"/>
                <a:cs typeface="Times New Roman" panose="02020603050405020304" pitchFamily="18" charset="0"/>
              </a:rPr>
              <a:t>oàn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thành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bài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trong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phiếu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bài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tập</a:t>
            </a:r>
            <a:r>
              <a:rPr lang="en-US" sz="3000" dirty="0" smtClean="0">
                <a:latin typeface="Times New Roman" panose="02020603050405020304" pitchFamily="18" charset="0"/>
                <a:cs typeface="Times New Roman" panose="02020603050405020304" pitchFamily="18" charset="0"/>
              </a:rPr>
              <a:t>.</a:t>
            </a:r>
            <a:endParaRPr lang="en-US" sz="29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09582" y="3791758"/>
            <a:ext cx="11430000" cy="553998"/>
          </a:xfrm>
          <a:prstGeom prst="rect">
            <a:avLst/>
          </a:prstGeom>
          <a:noFill/>
        </p:spPr>
        <p:txBody>
          <a:bodyPr wrap="square" rtlCol="0">
            <a:spAutoFit/>
          </a:bodyPr>
          <a:lstStyle/>
          <a:p>
            <a:pPr algn="just"/>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Tập</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làm</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văn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t>
            </a:r>
            <a:r>
              <a:rPr lang="en-US" sz="3000" dirty="0" err="1" smtClean="0">
                <a:latin typeface="Times New Roman" panose="02020603050405020304" pitchFamily="18" charset="0"/>
                <a:cs typeface="Times New Roman" panose="02020603050405020304" pitchFamily="18" charset="0"/>
              </a:rPr>
              <a:t>oàn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thành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bài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văn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viết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thư</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trong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phiếu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bài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tập</a:t>
            </a:r>
            <a:r>
              <a:rPr lang="en-US" sz="3000" dirty="0" smtClean="0">
                <a:latin typeface="Times New Roman" panose="02020603050405020304" pitchFamily="18" charset="0"/>
                <a:cs typeface="Times New Roman" panose="02020603050405020304" pitchFamily="18" charset="0"/>
              </a:rPr>
              <a:t>.</a:t>
            </a:r>
            <a:endParaRPr lang="en-US" sz="2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206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50494884"/>
              </p:ext>
            </p:extLst>
          </p:nvPr>
        </p:nvGraphicFramePr>
        <p:xfrm>
          <a:off x="130216" y="1376484"/>
          <a:ext cx="11699130" cy="4077345"/>
        </p:xfrm>
        <a:graphic>
          <a:graphicData uri="http://schemas.openxmlformats.org/drawingml/2006/table">
            <a:tbl>
              <a:tblPr firstRow="1" bandRow="1">
                <a:tableStyleId>{5940675A-B579-460E-94D1-54222C63F5DA}</a:tableStyleId>
              </a:tblPr>
              <a:tblGrid>
                <a:gridCol w="3262684">
                  <a:extLst>
                    <a:ext uri="{9D8B030D-6E8A-4147-A177-3AD203B41FA5}">
                      <a16:colId xmlns:a16="http://schemas.microsoft.com/office/drawing/2014/main" val="3533015299"/>
                    </a:ext>
                  </a:extLst>
                </a:gridCol>
                <a:gridCol w="6030931">
                  <a:extLst>
                    <a:ext uri="{9D8B030D-6E8A-4147-A177-3AD203B41FA5}">
                      <a16:colId xmlns:a16="http://schemas.microsoft.com/office/drawing/2014/main" val="1235209731"/>
                    </a:ext>
                  </a:extLst>
                </a:gridCol>
                <a:gridCol w="2405515">
                  <a:extLst>
                    <a:ext uri="{9D8B030D-6E8A-4147-A177-3AD203B41FA5}">
                      <a16:colId xmlns:a16="http://schemas.microsoft.com/office/drawing/2014/main" val="2342895487"/>
                    </a:ext>
                  </a:extLst>
                </a:gridCol>
              </a:tblGrid>
              <a:tr h="883082">
                <a:tc>
                  <a:txBody>
                    <a:bodyPr/>
                    <a:lstStyle/>
                    <a:p>
                      <a:pPr algn="ctr"/>
                      <a:r>
                        <a:rPr lang="en-US" sz="3000" dirty="0" err="1" smtClean="0">
                          <a:latin typeface="Times New Roman" panose="02020603050405020304" pitchFamily="18" charset="0"/>
                          <a:cs typeface="Times New Roman" panose="02020603050405020304" pitchFamily="18" charset="0"/>
                        </a:rPr>
                        <a:t>Các</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loại</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tên</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riêng</a:t>
                      </a:r>
                      <a:endParaRPr lang="en-US"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err="1" smtClean="0">
                          <a:latin typeface="Times New Roman" panose="02020603050405020304" pitchFamily="18" charset="0"/>
                          <a:cs typeface="Times New Roman" panose="02020603050405020304" pitchFamily="18" charset="0"/>
                        </a:rPr>
                        <a:t>Quy</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tắc</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viết</a:t>
                      </a:r>
                      <a:endParaRPr lang="en-US"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err="1" smtClean="0">
                          <a:latin typeface="Times New Roman" panose="02020603050405020304" pitchFamily="18" charset="0"/>
                          <a:cs typeface="Times New Roman" panose="02020603050405020304" pitchFamily="18" charset="0"/>
                        </a:rPr>
                        <a:t>Ví</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dụ</a:t>
                      </a:r>
                      <a:endParaRPr lang="en-US"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0090721"/>
                  </a:ext>
                </a:extLst>
              </a:tr>
              <a:tr h="3194263">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59938296"/>
                  </a:ext>
                </a:extLst>
              </a:tr>
            </a:tbl>
          </a:graphicData>
        </a:graphic>
      </p:graphicFrame>
      <p:sp>
        <p:nvSpPr>
          <p:cNvPr id="9" name="TextBox 8"/>
          <p:cNvSpPr txBox="1"/>
          <p:nvPr/>
        </p:nvSpPr>
        <p:spPr>
          <a:xfrm>
            <a:off x="147732" y="2303329"/>
            <a:ext cx="3139395" cy="1015663"/>
          </a:xfrm>
          <a:prstGeom prst="rect">
            <a:avLst/>
          </a:prstGeom>
          <a:noFill/>
        </p:spPr>
        <p:txBody>
          <a:bodyPr wrap="square" rtlCol="0">
            <a:spAutoFit/>
          </a:bodyPr>
          <a:lstStyle/>
          <a:p>
            <a:pPr algn="just"/>
            <a:r>
              <a:rPr lang="en-US" sz="3000" dirty="0">
                <a:latin typeface="Times New Roman" panose="02020603050405020304" pitchFamily="18" charset="0"/>
                <a:cs typeface="Times New Roman" panose="02020603050405020304" pitchFamily="18" charset="0"/>
              </a:rPr>
              <a:t>2</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Tên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người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tên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địa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lí</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nước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ngoài</a:t>
            </a:r>
            <a:endParaRPr lang="en-US" sz="3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359265" y="2303329"/>
            <a:ext cx="5913798" cy="1815882"/>
          </a:xfrm>
          <a:prstGeom prst="rect">
            <a:avLst/>
          </a:prstGeom>
          <a:noFill/>
        </p:spPr>
        <p:txBody>
          <a:bodyPr wrap="square" rtlCol="0">
            <a:spAutoFit/>
          </a:bodyPr>
          <a:lstStyle/>
          <a:p>
            <a:pPr algn="just"/>
            <a:r>
              <a:rPr lang="en-US" sz="2800" dirty="0" smtClean="0">
                <a:solidFill>
                  <a:srgbClr val="7030A0"/>
                </a:solidFill>
                <a:latin typeface="Times New Roman" panose="02020603050405020304" pitchFamily="18" charset="0"/>
                <a:cs typeface="Times New Roman" panose="02020603050405020304" pitchFamily="18" charset="0"/>
              </a:rPr>
              <a:t>-</a:t>
            </a:r>
            <a:r>
              <a:rPr lang="en-US" sz="2800" dirty="0" err="1" smtClean="0">
                <a:solidFill>
                  <a:srgbClr val="7030A0"/>
                </a:solidFill>
                <a:latin typeface="Times New Roman" panose="02020603050405020304" pitchFamily="18" charset="0"/>
                <a:cs typeface="Times New Roman" panose="02020603050405020304" pitchFamily="18" charset="0"/>
              </a:rPr>
              <a:t>Viết</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hoa</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chữ</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cái</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đầu</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của</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mỗi</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bộ</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phận</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tạo</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thành</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tên</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riêng</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đó</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Nếu</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bộ</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phận</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tạo</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thành</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tên</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gồm</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nhiều</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tiếng</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thì</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giữa</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các</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tiếng</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phải</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có</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dấu</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gạch</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nối</a:t>
            </a:r>
            <a:r>
              <a:rPr lang="en-US" sz="2800" dirty="0" smtClean="0">
                <a:solidFill>
                  <a:srgbClr val="7030A0"/>
                </a:solidFill>
                <a:latin typeface="Times New Roman" panose="02020603050405020304" pitchFamily="18" charset="0"/>
                <a:cs typeface="Times New Roman" panose="02020603050405020304" pitchFamily="18" charset="0"/>
              </a:rPr>
              <a:t>.</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359265" y="4072995"/>
            <a:ext cx="6002846" cy="1384995"/>
          </a:xfrm>
          <a:prstGeom prst="rect">
            <a:avLst/>
          </a:prstGeom>
          <a:noFill/>
        </p:spPr>
        <p:txBody>
          <a:bodyPr wrap="square" rtlCol="0">
            <a:spAutoFit/>
          </a:bodyPr>
          <a:lstStyle/>
          <a:p>
            <a:pPr algn="just"/>
            <a:r>
              <a:rPr lang="en-US" sz="2800" dirty="0" smtClean="0">
                <a:solidFill>
                  <a:srgbClr val="7030A0"/>
                </a:solidFill>
                <a:latin typeface="Times New Roman" panose="02020603050405020304" pitchFamily="18" charset="0"/>
                <a:cs typeface="Times New Roman" panose="02020603050405020304" pitchFamily="18" charset="0"/>
              </a:rPr>
              <a:t>-</a:t>
            </a:r>
            <a:r>
              <a:rPr lang="en-US" sz="2800" dirty="0" err="1" smtClean="0">
                <a:solidFill>
                  <a:srgbClr val="7030A0"/>
                </a:solidFill>
                <a:latin typeface="Times New Roman" panose="02020603050405020304" pitchFamily="18" charset="0"/>
                <a:cs typeface="Times New Roman" panose="02020603050405020304" pitchFamily="18" charset="0"/>
              </a:rPr>
              <a:t>Nếu</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tên</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riêng</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được</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phiên</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âm</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theo</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âm</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Hán</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Việt</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viết</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như</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cách</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viết</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tên</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riêng</a:t>
            </a:r>
            <a:r>
              <a:rPr lang="en-US" sz="2800" dirty="0" smtClean="0">
                <a:solidFill>
                  <a:srgbClr val="7030A0"/>
                </a:solidFill>
                <a:latin typeface="Times New Roman" panose="02020603050405020304" pitchFamily="18" charset="0"/>
                <a:cs typeface="Times New Roman" panose="02020603050405020304" pitchFamily="18" charset="0"/>
              </a:rPr>
              <a:t> </a:t>
            </a:r>
            <a:r>
              <a:rPr lang="en-US" sz="2800" dirty="0" err="1" smtClean="0">
                <a:solidFill>
                  <a:srgbClr val="7030A0"/>
                </a:solidFill>
                <a:latin typeface="Times New Roman" panose="02020603050405020304" pitchFamily="18" charset="0"/>
                <a:cs typeface="Times New Roman" panose="02020603050405020304" pitchFamily="18" charset="0"/>
              </a:rPr>
              <a:t>Việt</a:t>
            </a:r>
            <a:r>
              <a:rPr lang="en-US" sz="2800" dirty="0" smtClean="0">
                <a:solidFill>
                  <a:srgbClr val="7030A0"/>
                </a:solidFill>
                <a:latin typeface="Times New Roman" panose="02020603050405020304" pitchFamily="18" charset="0"/>
                <a:cs typeface="Times New Roman" panose="02020603050405020304" pitchFamily="18" charset="0"/>
              </a:rPr>
              <a:t> Nam.</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9684098" y="2411051"/>
            <a:ext cx="2818014" cy="553998"/>
          </a:xfrm>
          <a:prstGeom prst="rect">
            <a:avLst/>
          </a:prstGeom>
          <a:noFill/>
        </p:spPr>
        <p:txBody>
          <a:bodyPr wrap="square" rtlCol="0">
            <a:spAutoFit/>
          </a:bodyPr>
          <a:lstStyle/>
          <a:p>
            <a:pPr marL="457200" indent="-457200">
              <a:buFontTx/>
              <a:buChar char="-"/>
            </a:pPr>
            <a:r>
              <a:rPr lang="en-US" sz="3000" dirty="0" smtClean="0">
                <a:solidFill>
                  <a:srgbClr val="7030A0"/>
                </a:solidFill>
                <a:latin typeface="Times New Roman" panose="02020603050405020304" pitchFamily="18" charset="0"/>
                <a:cs typeface="Times New Roman" panose="02020603050405020304" pitchFamily="18" charset="0"/>
              </a:rPr>
              <a:t>Pa-</a:t>
            </a:r>
            <a:r>
              <a:rPr lang="en-US" sz="3000" dirty="0" err="1" smtClean="0">
                <a:solidFill>
                  <a:srgbClr val="7030A0"/>
                </a:solidFill>
                <a:latin typeface="Times New Roman" panose="02020603050405020304" pitchFamily="18" charset="0"/>
                <a:cs typeface="Times New Roman" panose="02020603050405020304" pitchFamily="18" charset="0"/>
              </a:rPr>
              <a:t>ri</a:t>
            </a:r>
            <a:endParaRPr lang="en-US" sz="3000" dirty="0" smtClean="0">
              <a:solidFill>
                <a:srgbClr val="7030A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9684098" y="4108200"/>
            <a:ext cx="2818014" cy="553998"/>
          </a:xfrm>
          <a:prstGeom prst="rect">
            <a:avLst/>
          </a:prstGeom>
          <a:noFill/>
        </p:spPr>
        <p:txBody>
          <a:bodyPr wrap="square" rtlCol="0">
            <a:spAutoFit/>
          </a:bodyPr>
          <a:lstStyle/>
          <a:p>
            <a:pPr marL="457200" indent="-457200">
              <a:buFontTx/>
              <a:buChar char="-"/>
            </a:pPr>
            <a:r>
              <a:rPr lang="en-US" sz="3000" dirty="0" err="1" smtClean="0">
                <a:solidFill>
                  <a:srgbClr val="7030A0"/>
                </a:solidFill>
                <a:latin typeface="Times New Roman" panose="02020603050405020304" pitchFamily="18" charset="0"/>
                <a:cs typeface="Times New Roman" panose="02020603050405020304" pitchFamily="18" charset="0"/>
              </a:rPr>
              <a:t>Bắc</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err="1" smtClean="0">
                <a:solidFill>
                  <a:srgbClr val="7030A0"/>
                </a:solidFill>
                <a:latin typeface="Times New Roman" panose="02020603050405020304" pitchFamily="18" charset="0"/>
                <a:cs typeface="Times New Roman" panose="02020603050405020304" pitchFamily="18" charset="0"/>
              </a:rPr>
              <a:t>Kinh</a:t>
            </a:r>
            <a:endParaRPr lang="en-US" sz="3000" dirty="0" smtClean="0">
              <a:solidFill>
                <a:srgbClr val="7030A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717430" y="62362"/>
            <a:ext cx="8458200" cy="1015663"/>
          </a:xfrm>
          <a:prstGeom prst="rect">
            <a:avLst/>
          </a:prstGeom>
          <a:noFill/>
        </p:spPr>
        <p:txBody>
          <a:bodyPr wrap="square" rtlCol="0">
            <a:spAutoFit/>
          </a:bodyPr>
          <a:lstStyle/>
          <a:p>
            <a:pPr algn="ctr"/>
            <a:r>
              <a:rPr lang="en-US" sz="3000" dirty="0" err="1" smtClean="0">
                <a:latin typeface="Times New Roman" panose="02020603050405020304" pitchFamily="18" charset="0"/>
                <a:cs typeface="Times New Roman" panose="02020603050405020304" pitchFamily="18" charset="0"/>
              </a:rPr>
              <a:t>Thứ</a:t>
            </a:r>
            <a:r>
              <a:rPr lang="en-US" sz="3000" dirty="0" smtClean="0">
                <a:latin typeface="Times New Roman" panose="02020603050405020304" pitchFamily="18" charset="0"/>
                <a:cs typeface="Times New Roman" panose="02020603050405020304" pitchFamily="18" charset="0"/>
              </a:rPr>
              <a:t> Hai ,   </a:t>
            </a:r>
            <a:r>
              <a:rPr lang="en-US" sz="3000" dirty="0" err="1" smtClean="0">
                <a:latin typeface="Times New Roman" panose="02020603050405020304" pitchFamily="18" charset="0"/>
                <a:cs typeface="Times New Roman" panose="02020603050405020304" pitchFamily="18" charset="0"/>
              </a:rPr>
              <a:t>ngày</a:t>
            </a:r>
            <a:r>
              <a:rPr lang="en-US" sz="3000" dirty="0" smtClean="0">
                <a:latin typeface="Times New Roman" panose="02020603050405020304" pitchFamily="18" charset="0"/>
                <a:cs typeface="Times New Roman" panose="02020603050405020304" pitchFamily="18" charset="0"/>
              </a:rPr>
              <a:t>  22  </a:t>
            </a:r>
            <a:r>
              <a:rPr lang="en-US" sz="3000" dirty="0" err="1" smtClean="0">
                <a:latin typeface="Times New Roman" panose="02020603050405020304" pitchFamily="18" charset="0"/>
                <a:cs typeface="Times New Roman" panose="02020603050405020304" pitchFamily="18" charset="0"/>
              </a:rPr>
              <a:t>tháng</a:t>
            </a:r>
            <a:r>
              <a:rPr lang="en-US" sz="3000" dirty="0" smtClean="0">
                <a:latin typeface="Times New Roman" panose="02020603050405020304" pitchFamily="18" charset="0"/>
                <a:cs typeface="Times New Roman" panose="02020603050405020304" pitchFamily="18" charset="0"/>
              </a:rPr>
              <a:t> 11  </a:t>
            </a:r>
            <a:r>
              <a:rPr lang="en-US" sz="3000" dirty="0" err="1" smtClean="0">
                <a:latin typeface="Times New Roman" panose="02020603050405020304" pitchFamily="18" charset="0"/>
                <a:cs typeface="Times New Roman" panose="02020603050405020304" pitchFamily="18" charset="0"/>
              </a:rPr>
              <a:t>năm</a:t>
            </a:r>
            <a:r>
              <a:rPr lang="en-US" sz="3000" dirty="0" smtClean="0">
                <a:latin typeface="Times New Roman" panose="02020603050405020304" pitchFamily="18" charset="0"/>
                <a:cs typeface="Times New Roman" panose="02020603050405020304" pitchFamily="18" charset="0"/>
              </a:rPr>
              <a:t> 2021</a:t>
            </a:r>
          </a:p>
          <a:p>
            <a:pPr algn="ctr"/>
            <a:r>
              <a:rPr lang="en-US" sz="3000" dirty="0" err="1" smtClean="0">
                <a:solidFill>
                  <a:srgbClr val="FF0000"/>
                </a:solidFill>
                <a:latin typeface="Times New Roman" panose="02020603050405020304" pitchFamily="18" charset="0"/>
                <a:cs typeface="Times New Roman" panose="02020603050405020304" pitchFamily="18" charset="0"/>
              </a:rPr>
              <a:t>Ôn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tập</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giữa</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học</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kì</a:t>
            </a:r>
            <a:r>
              <a:rPr lang="en-US" sz="3000" dirty="0" smtClean="0">
                <a:solidFill>
                  <a:srgbClr val="FF0000"/>
                </a:solidFill>
                <a:latin typeface="Times New Roman" panose="02020603050405020304" pitchFamily="18" charset="0"/>
                <a:cs typeface="Times New Roman" panose="02020603050405020304" pitchFamily="18" charset="0"/>
              </a:rPr>
              <a:t> I</a:t>
            </a:r>
          </a:p>
        </p:txBody>
      </p:sp>
    </p:spTree>
    <p:extLst>
      <p:ext uri="{BB962C8B-B14F-4D97-AF65-F5344CB8AC3E}">
        <p14:creationId xmlns:p14="http://schemas.microsoft.com/office/powerpoint/2010/main" val="324997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Box 151"/>
          <p:cNvSpPr txBox="1"/>
          <p:nvPr/>
        </p:nvSpPr>
        <p:spPr>
          <a:xfrm>
            <a:off x="136407" y="1032616"/>
            <a:ext cx="12192000" cy="553998"/>
          </a:xfrm>
          <a:prstGeom prst="rect">
            <a:avLst/>
          </a:prstGeom>
          <a:noFill/>
        </p:spPr>
        <p:txBody>
          <a:bodyPr wrap="square" rtlCol="0">
            <a:spAutoFit/>
          </a:bodyPr>
          <a:lstStyle/>
          <a:p>
            <a:pPr algn="just"/>
            <a:r>
              <a:rPr lang="en-US" sz="3000" dirty="0">
                <a:solidFill>
                  <a:srgbClr val="002060"/>
                </a:solidFill>
                <a:latin typeface="Times New Roman" panose="02020603050405020304" pitchFamily="18" charset="0"/>
                <a:cs typeface="Times New Roman" panose="02020603050405020304" pitchFamily="18" charset="0"/>
              </a:rPr>
              <a:t>2</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Lập</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bảng</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tổng</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kết</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về</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hai</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dấu</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câu</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mới</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học</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theo</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mẫu</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sau</a:t>
            </a:r>
            <a:r>
              <a:rPr lang="en-US" sz="3000" dirty="0" smtClean="0">
                <a:solidFill>
                  <a:srgbClr val="002060"/>
                </a:solidFill>
                <a:latin typeface="Times New Roman" panose="02020603050405020304" pitchFamily="18" charset="0"/>
                <a:cs typeface="Times New Roman" panose="02020603050405020304" pitchFamily="18" charset="0"/>
              </a:rPr>
              <a:t>:</a:t>
            </a:r>
            <a:endParaRPr lang="en-US" sz="3000" dirty="0">
              <a:solidFill>
                <a:srgbClr val="002060"/>
              </a:solidFill>
              <a:latin typeface="Times New Roman" panose="02020603050405020304" pitchFamily="18" charset="0"/>
              <a:cs typeface="Times New Roman" panose="02020603050405020304" pitchFamily="18" charset="0"/>
            </a:endParaRPr>
          </a:p>
        </p:txBody>
      </p:sp>
      <p:graphicFrame>
        <p:nvGraphicFramePr>
          <p:cNvPr id="153" name="Table 152"/>
          <p:cNvGraphicFramePr>
            <a:graphicFrameLocks noGrp="1"/>
          </p:cNvGraphicFramePr>
          <p:nvPr>
            <p:extLst>
              <p:ext uri="{D42A27DB-BD31-4B8C-83A1-F6EECF244321}">
                <p14:modId xmlns:p14="http://schemas.microsoft.com/office/powerpoint/2010/main" val="1673200700"/>
              </p:ext>
            </p:extLst>
          </p:nvPr>
        </p:nvGraphicFramePr>
        <p:xfrm>
          <a:off x="136407" y="1962024"/>
          <a:ext cx="11653178" cy="3533237"/>
        </p:xfrm>
        <a:graphic>
          <a:graphicData uri="http://schemas.openxmlformats.org/drawingml/2006/table">
            <a:tbl>
              <a:tblPr firstRow="1" bandRow="1">
                <a:tableStyleId>{5940675A-B579-460E-94D1-54222C63F5DA}</a:tableStyleId>
              </a:tblPr>
              <a:tblGrid>
                <a:gridCol w="3125629">
                  <a:extLst>
                    <a:ext uri="{9D8B030D-6E8A-4147-A177-3AD203B41FA5}">
                      <a16:colId xmlns:a16="http://schemas.microsoft.com/office/drawing/2014/main" val="1332994307"/>
                    </a:ext>
                  </a:extLst>
                </a:gridCol>
                <a:gridCol w="8527549">
                  <a:extLst>
                    <a:ext uri="{9D8B030D-6E8A-4147-A177-3AD203B41FA5}">
                      <a16:colId xmlns:a16="http://schemas.microsoft.com/office/drawing/2014/main" val="782383220"/>
                    </a:ext>
                  </a:extLst>
                </a:gridCol>
              </a:tblGrid>
              <a:tr h="730273">
                <a:tc>
                  <a:txBody>
                    <a:bodyPr/>
                    <a:lstStyle/>
                    <a:p>
                      <a:pPr algn="ctr"/>
                      <a:r>
                        <a:rPr lang="en-US" sz="3000" b="1" dirty="0" err="1" smtClean="0">
                          <a:solidFill>
                            <a:schemeClr val="tx1"/>
                          </a:solidFill>
                          <a:latin typeface="Times New Roman" panose="02020603050405020304" pitchFamily="18" charset="0"/>
                          <a:cs typeface="Times New Roman" panose="02020603050405020304" pitchFamily="18" charset="0"/>
                        </a:rPr>
                        <a:t>Dấu</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câu</a:t>
                      </a:r>
                      <a:endParaRPr lang="en-US" sz="3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3000" b="1" dirty="0" err="1" smtClean="0">
                          <a:solidFill>
                            <a:schemeClr val="tx1"/>
                          </a:solidFill>
                          <a:latin typeface="Times New Roman" panose="02020603050405020304" pitchFamily="18" charset="0"/>
                          <a:cs typeface="Times New Roman" panose="02020603050405020304" pitchFamily="18" charset="0"/>
                        </a:rPr>
                        <a:t>Tác</a:t>
                      </a:r>
                      <a:r>
                        <a:rPr lang="en-US" sz="3000" b="1" baseline="0" dirty="0" smtClean="0">
                          <a:solidFill>
                            <a:schemeClr val="tx1"/>
                          </a:solidFill>
                          <a:latin typeface="Times New Roman" panose="02020603050405020304" pitchFamily="18" charset="0"/>
                          <a:cs typeface="Times New Roman" panose="02020603050405020304" pitchFamily="18" charset="0"/>
                        </a:rPr>
                        <a:t> </a:t>
                      </a:r>
                      <a:r>
                        <a:rPr lang="en-US" sz="3000" b="1" baseline="0" dirty="0" err="1" smtClean="0">
                          <a:solidFill>
                            <a:schemeClr val="tx1"/>
                          </a:solidFill>
                          <a:latin typeface="Times New Roman" panose="02020603050405020304" pitchFamily="18" charset="0"/>
                          <a:cs typeface="Times New Roman" panose="02020603050405020304" pitchFamily="18" charset="0"/>
                        </a:rPr>
                        <a:t>dụng</a:t>
                      </a:r>
                      <a:endParaRPr lang="en-US" sz="30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93471145"/>
                  </a:ext>
                </a:extLst>
              </a:tr>
              <a:tr h="2802964">
                <a:tc>
                  <a:txBody>
                    <a:bodyPr/>
                    <a:lstStyle/>
                    <a:p>
                      <a:r>
                        <a:rPr lang="en-US" sz="3000" b="1" dirty="0" smtClean="0">
                          <a:latin typeface="Times New Roman" panose="02020603050405020304" pitchFamily="18" charset="0"/>
                          <a:cs typeface="Times New Roman" panose="02020603050405020304" pitchFamily="18" charset="0"/>
                        </a:rPr>
                        <a:t>a) </a:t>
                      </a:r>
                      <a:r>
                        <a:rPr lang="en-US" sz="3000" b="1" dirty="0" err="1" smtClean="0">
                          <a:latin typeface="Times New Roman" panose="02020603050405020304" pitchFamily="18" charset="0"/>
                          <a:cs typeface="Times New Roman" panose="02020603050405020304" pitchFamily="18" charset="0"/>
                        </a:rPr>
                        <a:t>Dấu</a:t>
                      </a:r>
                      <a:r>
                        <a:rPr lang="en-US" sz="3000" b="1" baseline="0" dirty="0" smtClean="0">
                          <a:latin typeface="Times New Roman" panose="02020603050405020304" pitchFamily="18" charset="0"/>
                          <a:cs typeface="Times New Roman" panose="02020603050405020304" pitchFamily="18" charset="0"/>
                        </a:rPr>
                        <a:t> </a:t>
                      </a:r>
                      <a:r>
                        <a:rPr lang="en-US" sz="3000" b="1" baseline="0" dirty="0" err="1" smtClean="0">
                          <a:latin typeface="Times New Roman" panose="02020603050405020304" pitchFamily="18" charset="0"/>
                          <a:cs typeface="Times New Roman" panose="02020603050405020304" pitchFamily="18" charset="0"/>
                        </a:rPr>
                        <a:t>hai</a:t>
                      </a:r>
                      <a:r>
                        <a:rPr lang="en-US" sz="3000" b="1" baseline="0" dirty="0" smtClean="0">
                          <a:latin typeface="Times New Roman" panose="02020603050405020304" pitchFamily="18" charset="0"/>
                          <a:cs typeface="Times New Roman" panose="02020603050405020304" pitchFamily="18" charset="0"/>
                        </a:rPr>
                        <a:t> </a:t>
                      </a:r>
                      <a:r>
                        <a:rPr lang="en-US" sz="3000" b="1" baseline="0" dirty="0" err="1" smtClean="0">
                          <a:latin typeface="Times New Roman" panose="02020603050405020304" pitchFamily="18" charset="0"/>
                          <a:cs typeface="Times New Roman" panose="02020603050405020304" pitchFamily="18" charset="0"/>
                        </a:rPr>
                        <a:t>chấm</a:t>
                      </a:r>
                      <a:endParaRPr lang="en-US" sz="3000" b="1"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775803947"/>
                  </a:ext>
                </a:extLst>
              </a:tr>
            </a:tbl>
          </a:graphicData>
        </a:graphic>
      </p:graphicFrame>
      <p:sp>
        <p:nvSpPr>
          <p:cNvPr id="154" name="TextBox 153"/>
          <p:cNvSpPr txBox="1"/>
          <p:nvPr/>
        </p:nvSpPr>
        <p:spPr>
          <a:xfrm>
            <a:off x="3267742" y="2712845"/>
            <a:ext cx="8301518" cy="1477328"/>
          </a:xfrm>
          <a:prstGeom prst="rect">
            <a:avLst/>
          </a:prstGeom>
          <a:noFill/>
        </p:spPr>
        <p:txBody>
          <a:bodyPr wrap="square" rtlCol="0">
            <a:spAutoFit/>
          </a:bodyPr>
          <a:lstStyle/>
          <a:p>
            <a:pPr algn="just"/>
            <a:r>
              <a:rPr lang="en-US" sz="3000" dirty="0" smtClean="0">
                <a:solidFill>
                  <a:srgbClr val="990033"/>
                </a:solidFill>
                <a:latin typeface="Times New Roman" panose="02020603050405020304" pitchFamily="18" charset="0"/>
                <a:cs typeface="Times New Roman" panose="02020603050405020304" pitchFamily="18" charset="0"/>
              </a:rPr>
              <a:t>-</a:t>
            </a:r>
            <a:r>
              <a:rPr lang="en-US" sz="3000" dirty="0" err="1" smtClean="0">
                <a:solidFill>
                  <a:srgbClr val="990033"/>
                </a:solidFill>
                <a:latin typeface="Times New Roman" panose="02020603050405020304" pitchFamily="18" charset="0"/>
                <a:cs typeface="Times New Roman" panose="02020603050405020304" pitchFamily="18" charset="0"/>
              </a:rPr>
              <a:t>Báo</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hiệu</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bộ</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phận</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câu</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đứng</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sau</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là</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lời</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nói</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của</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nhân</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vật</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Lúc</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đó</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dấu</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hai</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chấm</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thường</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dùng</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với</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dấu</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ngoặc</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kép</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hoặc</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dấu</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gạch</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đầu</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dòng</a:t>
            </a:r>
            <a:r>
              <a:rPr lang="en-US" sz="3000" dirty="0" smtClean="0">
                <a:solidFill>
                  <a:srgbClr val="990033"/>
                </a:solidFill>
                <a:latin typeface="Times New Roman" panose="02020603050405020304" pitchFamily="18" charset="0"/>
                <a:cs typeface="Times New Roman" panose="02020603050405020304" pitchFamily="18" charset="0"/>
              </a:rPr>
              <a:t>.</a:t>
            </a:r>
            <a:endParaRPr lang="en-US" sz="3000" dirty="0">
              <a:solidFill>
                <a:srgbClr val="990033"/>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267742" y="4313902"/>
            <a:ext cx="8301518" cy="1015663"/>
          </a:xfrm>
          <a:prstGeom prst="rect">
            <a:avLst/>
          </a:prstGeom>
          <a:noFill/>
        </p:spPr>
        <p:txBody>
          <a:bodyPr wrap="square" rtlCol="0">
            <a:spAutoFit/>
          </a:bodyPr>
          <a:lstStyle/>
          <a:p>
            <a:pPr algn="just"/>
            <a:r>
              <a:rPr lang="en-US" sz="3000" dirty="0" smtClean="0">
                <a:solidFill>
                  <a:srgbClr val="990033"/>
                </a:solidFill>
                <a:latin typeface="Times New Roman" panose="02020603050405020304" pitchFamily="18" charset="0"/>
                <a:cs typeface="Times New Roman" panose="02020603050405020304" pitchFamily="18" charset="0"/>
              </a:rPr>
              <a:t>-</a:t>
            </a:r>
            <a:r>
              <a:rPr lang="en-US" sz="3000" dirty="0" err="1" smtClean="0">
                <a:solidFill>
                  <a:srgbClr val="990033"/>
                </a:solidFill>
                <a:latin typeface="Times New Roman" panose="02020603050405020304" pitchFamily="18" charset="0"/>
                <a:cs typeface="Times New Roman" panose="02020603050405020304" pitchFamily="18" charset="0"/>
              </a:rPr>
              <a:t>Báo</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hiệu</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bộ</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phận</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câu</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đứng</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sau</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là</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lời</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giải</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thích</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cho</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bộ</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phận</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đứng</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trước</a:t>
            </a:r>
            <a:r>
              <a:rPr lang="en-US" sz="3000" dirty="0" smtClean="0">
                <a:solidFill>
                  <a:srgbClr val="990033"/>
                </a:solidFill>
                <a:latin typeface="Times New Roman" panose="02020603050405020304" pitchFamily="18" charset="0"/>
                <a:cs typeface="Times New Roman" panose="02020603050405020304" pitchFamily="18" charset="0"/>
              </a:rPr>
              <a:t>.</a:t>
            </a:r>
            <a:endParaRPr lang="en-US" sz="3000" dirty="0">
              <a:solidFill>
                <a:srgbClr val="990033"/>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717430" y="62362"/>
            <a:ext cx="8458200" cy="1015663"/>
          </a:xfrm>
          <a:prstGeom prst="rect">
            <a:avLst/>
          </a:prstGeom>
          <a:noFill/>
        </p:spPr>
        <p:txBody>
          <a:bodyPr wrap="square" rtlCol="0">
            <a:spAutoFit/>
          </a:bodyPr>
          <a:lstStyle/>
          <a:p>
            <a:pPr algn="ctr"/>
            <a:r>
              <a:rPr lang="en-US" sz="3000" dirty="0" err="1" smtClean="0">
                <a:latin typeface="Times New Roman" panose="02020603050405020304" pitchFamily="18" charset="0"/>
                <a:cs typeface="Times New Roman" panose="02020603050405020304" pitchFamily="18" charset="0"/>
              </a:rPr>
              <a:t>Thứ</a:t>
            </a:r>
            <a:r>
              <a:rPr lang="en-US" sz="3000" dirty="0" smtClean="0">
                <a:latin typeface="Times New Roman" panose="02020603050405020304" pitchFamily="18" charset="0"/>
                <a:cs typeface="Times New Roman" panose="02020603050405020304" pitchFamily="18" charset="0"/>
              </a:rPr>
              <a:t> Hai ,   </a:t>
            </a:r>
            <a:r>
              <a:rPr lang="en-US" sz="3000" dirty="0" err="1" smtClean="0">
                <a:latin typeface="Times New Roman" panose="02020603050405020304" pitchFamily="18" charset="0"/>
                <a:cs typeface="Times New Roman" panose="02020603050405020304" pitchFamily="18" charset="0"/>
              </a:rPr>
              <a:t>ngày</a:t>
            </a:r>
            <a:r>
              <a:rPr lang="en-US" sz="3000" dirty="0" smtClean="0">
                <a:latin typeface="Times New Roman" panose="02020603050405020304" pitchFamily="18" charset="0"/>
                <a:cs typeface="Times New Roman" panose="02020603050405020304" pitchFamily="18" charset="0"/>
              </a:rPr>
              <a:t>  22  </a:t>
            </a:r>
            <a:r>
              <a:rPr lang="en-US" sz="3000" dirty="0" err="1" smtClean="0">
                <a:latin typeface="Times New Roman" panose="02020603050405020304" pitchFamily="18" charset="0"/>
                <a:cs typeface="Times New Roman" panose="02020603050405020304" pitchFamily="18" charset="0"/>
              </a:rPr>
              <a:t>tháng</a:t>
            </a:r>
            <a:r>
              <a:rPr lang="en-US" sz="3000" dirty="0" smtClean="0">
                <a:latin typeface="Times New Roman" panose="02020603050405020304" pitchFamily="18" charset="0"/>
                <a:cs typeface="Times New Roman" panose="02020603050405020304" pitchFamily="18" charset="0"/>
              </a:rPr>
              <a:t> 11  </a:t>
            </a:r>
            <a:r>
              <a:rPr lang="en-US" sz="3000" dirty="0" err="1" smtClean="0">
                <a:latin typeface="Times New Roman" panose="02020603050405020304" pitchFamily="18" charset="0"/>
                <a:cs typeface="Times New Roman" panose="02020603050405020304" pitchFamily="18" charset="0"/>
              </a:rPr>
              <a:t>năm</a:t>
            </a:r>
            <a:r>
              <a:rPr lang="en-US" sz="3000" dirty="0" smtClean="0">
                <a:latin typeface="Times New Roman" panose="02020603050405020304" pitchFamily="18" charset="0"/>
                <a:cs typeface="Times New Roman" panose="02020603050405020304" pitchFamily="18" charset="0"/>
              </a:rPr>
              <a:t> 2021</a:t>
            </a:r>
          </a:p>
          <a:p>
            <a:pPr algn="ctr"/>
            <a:r>
              <a:rPr lang="en-US" sz="3000" dirty="0" err="1" smtClean="0">
                <a:solidFill>
                  <a:srgbClr val="FF0000"/>
                </a:solidFill>
                <a:latin typeface="Times New Roman" panose="02020603050405020304" pitchFamily="18" charset="0"/>
                <a:cs typeface="Times New Roman" panose="02020603050405020304" pitchFamily="18" charset="0"/>
              </a:rPr>
              <a:t>Ôn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tập</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giữa</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học</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kì</a:t>
            </a:r>
            <a:r>
              <a:rPr lang="en-US" sz="3000" dirty="0" smtClean="0">
                <a:solidFill>
                  <a:srgbClr val="FF0000"/>
                </a:solidFill>
                <a:latin typeface="Times New Roman" panose="02020603050405020304" pitchFamily="18" charset="0"/>
                <a:cs typeface="Times New Roman" panose="02020603050405020304" pitchFamily="18" charset="0"/>
              </a:rPr>
              <a:t> I</a:t>
            </a:r>
          </a:p>
        </p:txBody>
      </p:sp>
    </p:spTree>
    <p:extLst>
      <p:ext uri="{BB962C8B-B14F-4D97-AF65-F5344CB8AC3E}">
        <p14:creationId xmlns:p14="http://schemas.microsoft.com/office/powerpoint/2010/main" val="41476210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750"/>
                                        <p:tgtEl>
                                          <p:spTgt spid="154"/>
                                        </p:tgtEl>
                                      </p:cBhvr>
                                    </p:animEffect>
                                    <p:anim calcmode="lin" valueType="num">
                                      <p:cBhvr>
                                        <p:cTn id="8" dur="750" fill="hold"/>
                                        <p:tgtEl>
                                          <p:spTgt spid="154"/>
                                        </p:tgtEl>
                                        <p:attrNameLst>
                                          <p:attrName>ppt_x</p:attrName>
                                        </p:attrNameLst>
                                      </p:cBhvr>
                                      <p:tavLst>
                                        <p:tav tm="0">
                                          <p:val>
                                            <p:strVal val="#ppt_x"/>
                                          </p:val>
                                        </p:tav>
                                        <p:tav tm="100000">
                                          <p:val>
                                            <p:strVal val="#ppt_x"/>
                                          </p:val>
                                        </p:tav>
                                      </p:tavLst>
                                    </p:anim>
                                    <p:anim calcmode="lin" valueType="num">
                                      <p:cBhvr>
                                        <p:cTn id="9" dur="750" fill="hold"/>
                                        <p:tgtEl>
                                          <p:spTgt spid="1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750"/>
                                        <p:tgtEl>
                                          <p:spTgt spid="5"/>
                                        </p:tgtEl>
                                      </p:cBhvr>
                                    </p:animEffect>
                                    <p:anim calcmode="lin" valueType="num">
                                      <p:cBhvr>
                                        <p:cTn id="15" dur="750" fill="hold"/>
                                        <p:tgtEl>
                                          <p:spTgt spid="5"/>
                                        </p:tgtEl>
                                        <p:attrNameLst>
                                          <p:attrName>ppt_x</p:attrName>
                                        </p:attrNameLst>
                                      </p:cBhvr>
                                      <p:tavLst>
                                        <p:tav tm="0">
                                          <p:val>
                                            <p:strVal val="#ppt_x"/>
                                          </p:val>
                                        </p:tav>
                                        <p:tav tm="100000">
                                          <p:val>
                                            <p:strVal val="#ppt_x"/>
                                          </p:val>
                                        </p:tav>
                                      </p:tavLst>
                                    </p:anim>
                                    <p:anim calcmode="lin" valueType="num">
                                      <p:cBhvr>
                                        <p:cTn id="16"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 name="Table 152"/>
          <p:cNvGraphicFramePr>
            <a:graphicFrameLocks noGrp="1"/>
          </p:cNvGraphicFramePr>
          <p:nvPr>
            <p:extLst>
              <p:ext uri="{D42A27DB-BD31-4B8C-83A1-F6EECF244321}">
                <p14:modId xmlns:p14="http://schemas.microsoft.com/office/powerpoint/2010/main" val="3392270004"/>
              </p:ext>
            </p:extLst>
          </p:nvPr>
        </p:nvGraphicFramePr>
        <p:xfrm>
          <a:off x="153033" y="1247083"/>
          <a:ext cx="11653178" cy="4113835"/>
        </p:xfrm>
        <a:graphic>
          <a:graphicData uri="http://schemas.openxmlformats.org/drawingml/2006/table">
            <a:tbl>
              <a:tblPr firstRow="1" bandRow="1">
                <a:tableStyleId>{5940675A-B579-460E-94D1-54222C63F5DA}</a:tableStyleId>
              </a:tblPr>
              <a:tblGrid>
                <a:gridCol w="3125629">
                  <a:extLst>
                    <a:ext uri="{9D8B030D-6E8A-4147-A177-3AD203B41FA5}">
                      <a16:colId xmlns:a16="http://schemas.microsoft.com/office/drawing/2014/main" val="1332994307"/>
                    </a:ext>
                  </a:extLst>
                </a:gridCol>
                <a:gridCol w="8527549">
                  <a:extLst>
                    <a:ext uri="{9D8B030D-6E8A-4147-A177-3AD203B41FA5}">
                      <a16:colId xmlns:a16="http://schemas.microsoft.com/office/drawing/2014/main" val="782383220"/>
                    </a:ext>
                  </a:extLst>
                </a:gridCol>
              </a:tblGrid>
              <a:tr h="627110">
                <a:tc>
                  <a:txBody>
                    <a:bodyPr/>
                    <a:lstStyle/>
                    <a:p>
                      <a:pPr algn="ctr"/>
                      <a:r>
                        <a:rPr lang="en-US" sz="3000" b="1" dirty="0" err="1" smtClean="0">
                          <a:solidFill>
                            <a:schemeClr val="tx1"/>
                          </a:solidFill>
                          <a:latin typeface="Times New Roman" panose="02020603050405020304" pitchFamily="18" charset="0"/>
                          <a:cs typeface="Times New Roman" panose="02020603050405020304" pitchFamily="18" charset="0"/>
                        </a:rPr>
                        <a:t>Dấu</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câu</a:t>
                      </a:r>
                      <a:endParaRPr lang="en-US" sz="3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3000" b="1" dirty="0" err="1" smtClean="0">
                          <a:solidFill>
                            <a:schemeClr val="tx1"/>
                          </a:solidFill>
                          <a:latin typeface="Times New Roman" panose="02020603050405020304" pitchFamily="18" charset="0"/>
                          <a:cs typeface="Times New Roman" panose="02020603050405020304" pitchFamily="18" charset="0"/>
                        </a:rPr>
                        <a:t>Tác</a:t>
                      </a:r>
                      <a:r>
                        <a:rPr lang="en-US" sz="3000" b="1" baseline="0" dirty="0" smtClean="0">
                          <a:solidFill>
                            <a:schemeClr val="tx1"/>
                          </a:solidFill>
                          <a:latin typeface="Times New Roman" panose="02020603050405020304" pitchFamily="18" charset="0"/>
                          <a:cs typeface="Times New Roman" panose="02020603050405020304" pitchFamily="18" charset="0"/>
                        </a:rPr>
                        <a:t> </a:t>
                      </a:r>
                      <a:r>
                        <a:rPr lang="en-US" sz="3000" b="1" baseline="0" dirty="0" err="1" smtClean="0">
                          <a:solidFill>
                            <a:schemeClr val="tx1"/>
                          </a:solidFill>
                          <a:latin typeface="Times New Roman" panose="02020603050405020304" pitchFamily="18" charset="0"/>
                          <a:cs typeface="Times New Roman" panose="02020603050405020304" pitchFamily="18" charset="0"/>
                        </a:rPr>
                        <a:t>dụng</a:t>
                      </a:r>
                      <a:endParaRPr lang="en-US" sz="30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93471145"/>
                  </a:ext>
                </a:extLst>
              </a:tr>
              <a:tr h="3486725">
                <a:tc>
                  <a:txBody>
                    <a:bodyPr/>
                    <a:lstStyle/>
                    <a:p>
                      <a:r>
                        <a:rPr lang="en-US" sz="3000" b="1" dirty="0" smtClean="0">
                          <a:latin typeface="Times New Roman" panose="02020603050405020304" pitchFamily="18" charset="0"/>
                          <a:cs typeface="Times New Roman" panose="02020603050405020304" pitchFamily="18" charset="0"/>
                        </a:rPr>
                        <a:t>b) </a:t>
                      </a:r>
                      <a:r>
                        <a:rPr lang="en-US" sz="3000" b="1" dirty="0" err="1" smtClean="0">
                          <a:latin typeface="Times New Roman" panose="02020603050405020304" pitchFamily="18" charset="0"/>
                          <a:cs typeface="Times New Roman" panose="02020603050405020304" pitchFamily="18" charset="0"/>
                        </a:rPr>
                        <a:t>Dấu</a:t>
                      </a:r>
                      <a:r>
                        <a:rPr lang="en-US" sz="3000" b="1" baseline="0" dirty="0" smtClean="0">
                          <a:latin typeface="Times New Roman" panose="02020603050405020304" pitchFamily="18" charset="0"/>
                          <a:cs typeface="Times New Roman" panose="02020603050405020304" pitchFamily="18" charset="0"/>
                        </a:rPr>
                        <a:t> </a:t>
                      </a:r>
                      <a:r>
                        <a:rPr lang="en-US" sz="3000" b="1" baseline="0" dirty="0" err="1" smtClean="0">
                          <a:latin typeface="Times New Roman" panose="02020603050405020304" pitchFamily="18" charset="0"/>
                          <a:cs typeface="Times New Roman" panose="02020603050405020304" pitchFamily="18" charset="0"/>
                        </a:rPr>
                        <a:t>ngoặc</a:t>
                      </a:r>
                      <a:r>
                        <a:rPr lang="en-US" sz="3000" b="1" baseline="0" dirty="0" smtClean="0">
                          <a:latin typeface="Times New Roman" panose="02020603050405020304" pitchFamily="18" charset="0"/>
                          <a:cs typeface="Times New Roman" panose="02020603050405020304" pitchFamily="18" charset="0"/>
                        </a:rPr>
                        <a:t> </a:t>
                      </a:r>
                      <a:r>
                        <a:rPr lang="en-US" sz="3000" b="1" baseline="0" dirty="0" err="1" smtClean="0">
                          <a:latin typeface="Times New Roman" panose="02020603050405020304" pitchFamily="18" charset="0"/>
                          <a:cs typeface="Times New Roman" panose="02020603050405020304" pitchFamily="18" charset="0"/>
                        </a:rPr>
                        <a:t>kép</a:t>
                      </a:r>
                      <a:endParaRPr lang="en-US" sz="3000" b="1"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811882017"/>
                  </a:ext>
                </a:extLst>
              </a:tr>
            </a:tbl>
          </a:graphicData>
        </a:graphic>
      </p:graphicFrame>
      <p:sp>
        <p:nvSpPr>
          <p:cNvPr id="154" name="TextBox 153"/>
          <p:cNvSpPr txBox="1"/>
          <p:nvPr/>
        </p:nvSpPr>
        <p:spPr>
          <a:xfrm>
            <a:off x="3356287" y="1935837"/>
            <a:ext cx="8301518" cy="1015663"/>
          </a:xfrm>
          <a:prstGeom prst="rect">
            <a:avLst/>
          </a:prstGeom>
          <a:noFill/>
        </p:spPr>
        <p:txBody>
          <a:bodyPr wrap="square" rtlCol="0">
            <a:spAutoFit/>
          </a:bodyPr>
          <a:lstStyle/>
          <a:p>
            <a:pPr algn="just"/>
            <a:r>
              <a:rPr lang="en-US" sz="3000" dirty="0" smtClean="0">
                <a:solidFill>
                  <a:srgbClr val="990033"/>
                </a:solidFill>
                <a:latin typeface="Times New Roman" panose="02020603050405020304" pitchFamily="18" charset="0"/>
                <a:cs typeface="Times New Roman" panose="02020603050405020304" pitchFamily="18" charset="0"/>
              </a:rPr>
              <a:t>-</a:t>
            </a:r>
            <a:r>
              <a:rPr lang="en-US" sz="3000" dirty="0" err="1" smtClean="0">
                <a:solidFill>
                  <a:srgbClr val="990033"/>
                </a:solidFill>
                <a:latin typeface="Times New Roman" panose="02020603050405020304" pitchFamily="18" charset="0"/>
                <a:cs typeface="Times New Roman" panose="02020603050405020304" pitchFamily="18" charset="0"/>
              </a:rPr>
              <a:t>Dẫn</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lời</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nói</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trực</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tiếp</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của</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nhân</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vật</a:t>
            </a:r>
            <a:r>
              <a:rPr lang="en-US" sz="3000" dirty="0" smtClean="0">
                <a:solidFill>
                  <a:srgbClr val="990033"/>
                </a:solidFill>
                <a:latin typeface="Times New Roman" panose="02020603050405020304" pitchFamily="18" charset="0"/>
                <a:cs typeface="Times New Roman" panose="02020603050405020304" pitchFamily="18" charset="0"/>
              </a:rPr>
              <a:t> hay </a:t>
            </a:r>
            <a:r>
              <a:rPr lang="en-US" sz="3000" dirty="0" err="1" smtClean="0">
                <a:solidFill>
                  <a:srgbClr val="990033"/>
                </a:solidFill>
                <a:latin typeface="Times New Roman" panose="02020603050405020304" pitchFamily="18" charset="0"/>
                <a:cs typeface="Times New Roman" panose="02020603050405020304" pitchFamily="18" charset="0"/>
              </a:rPr>
              <a:t>của</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người</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được</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câu</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văn</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nhắc</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đến</a:t>
            </a:r>
            <a:r>
              <a:rPr lang="en-US" sz="3000" dirty="0" smtClean="0">
                <a:solidFill>
                  <a:srgbClr val="990033"/>
                </a:solidFill>
                <a:latin typeface="Times New Roman" panose="02020603050405020304" pitchFamily="18" charset="0"/>
                <a:cs typeface="Times New Roman" panose="02020603050405020304" pitchFamily="18" charset="0"/>
              </a:rPr>
              <a:t>.</a:t>
            </a:r>
            <a:endParaRPr lang="en-US" sz="3000" dirty="0">
              <a:solidFill>
                <a:srgbClr val="990033"/>
              </a:solidFill>
              <a:latin typeface="Times New Roman" panose="02020603050405020304" pitchFamily="18" charset="0"/>
              <a:cs typeface="Times New Roman" panose="02020603050405020304" pitchFamily="18" charset="0"/>
            </a:endParaRPr>
          </a:p>
        </p:txBody>
      </p:sp>
      <p:sp>
        <p:nvSpPr>
          <p:cNvPr id="155" name="TextBox 154"/>
          <p:cNvSpPr txBox="1"/>
          <p:nvPr/>
        </p:nvSpPr>
        <p:spPr>
          <a:xfrm>
            <a:off x="3356287" y="2951500"/>
            <a:ext cx="8301518" cy="1477328"/>
          </a:xfrm>
          <a:prstGeom prst="rect">
            <a:avLst/>
          </a:prstGeom>
          <a:noFill/>
        </p:spPr>
        <p:txBody>
          <a:bodyPr wrap="square" rtlCol="0">
            <a:spAutoFit/>
          </a:bodyPr>
          <a:lstStyle/>
          <a:p>
            <a:pPr algn="just"/>
            <a:r>
              <a:rPr lang="en-US" sz="3000" dirty="0" smtClean="0">
                <a:solidFill>
                  <a:srgbClr val="990033"/>
                </a:solidFill>
                <a:latin typeface="Times New Roman" panose="02020603050405020304" pitchFamily="18" charset="0"/>
                <a:cs typeface="Times New Roman" panose="02020603050405020304" pitchFamily="18" charset="0"/>
              </a:rPr>
              <a:t>-</a:t>
            </a:r>
            <a:r>
              <a:rPr lang="en-US" sz="3000" dirty="0" err="1" smtClean="0">
                <a:solidFill>
                  <a:srgbClr val="990033"/>
                </a:solidFill>
                <a:latin typeface="Times New Roman" panose="02020603050405020304" pitchFamily="18" charset="0"/>
                <a:cs typeface="Times New Roman" panose="02020603050405020304" pitchFamily="18" charset="0"/>
              </a:rPr>
              <a:t>Nếu</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lời</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trực</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tiếp</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là</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một</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câu</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trọn</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vẹn</a:t>
            </a:r>
            <a:r>
              <a:rPr lang="en-US" sz="3000" dirty="0" smtClean="0">
                <a:solidFill>
                  <a:srgbClr val="990033"/>
                </a:solidFill>
                <a:latin typeface="Times New Roman" panose="02020603050405020304" pitchFamily="18" charset="0"/>
                <a:cs typeface="Times New Roman" panose="02020603050405020304" pitchFamily="18" charset="0"/>
              </a:rPr>
              <a:t> hay </a:t>
            </a:r>
            <a:r>
              <a:rPr lang="en-US" sz="3000" dirty="0" err="1" smtClean="0">
                <a:solidFill>
                  <a:srgbClr val="990033"/>
                </a:solidFill>
                <a:latin typeface="Times New Roman" panose="02020603050405020304" pitchFamily="18" charset="0"/>
                <a:cs typeface="Times New Roman" panose="02020603050405020304" pitchFamily="18" charset="0"/>
              </a:rPr>
              <a:t>một</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đoạn</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văn</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thì</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trước</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dấu</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ngoặc</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kép</a:t>
            </a:r>
            <a:r>
              <a:rPr lang="en-US" sz="3000" dirty="0" smtClean="0">
                <a:solidFill>
                  <a:srgbClr val="990033"/>
                </a:solidFill>
                <a:latin typeface="Times New Roman" panose="02020603050405020304" pitchFamily="18" charset="0"/>
                <a:cs typeface="Times New Roman" panose="02020603050405020304" pitchFamily="18" charset="0"/>
              </a:rPr>
              <a:t> ta </a:t>
            </a:r>
            <a:r>
              <a:rPr lang="en-US" sz="3000" dirty="0" err="1" smtClean="0">
                <a:solidFill>
                  <a:srgbClr val="990033"/>
                </a:solidFill>
                <a:latin typeface="Times New Roman" panose="02020603050405020304" pitchFamily="18" charset="0"/>
                <a:cs typeface="Times New Roman" panose="02020603050405020304" pitchFamily="18" charset="0"/>
              </a:rPr>
              <a:t>thường</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phải</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thêm</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dấu</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hai</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chấm</a:t>
            </a:r>
            <a:r>
              <a:rPr lang="en-US" sz="3000" dirty="0" smtClean="0">
                <a:solidFill>
                  <a:srgbClr val="990033"/>
                </a:solidFill>
                <a:latin typeface="Times New Roman" panose="02020603050405020304" pitchFamily="18" charset="0"/>
                <a:cs typeface="Times New Roman" panose="02020603050405020304" pitchFamily="18" charset="0"/>
              </a:rPr>
              <a:t>.</a:t>
            </a:r>
            <a:endParaRPr lang="en-US" sz="3000" dirty="0">
              <a:solidFill>
                <a:srgbClr val="990033"/>
              </a:solidFill>
              <a:latin typeface="Times New Roman" panose="02020603050405020304" pitchFamily="18" charset="0"/>
              <a:cs typeface="Times New Roman" panose="02020603050405020304" pitchFamily="18" charset="0"/>
            </a:endParaRPr>
          </a:p>
        </p:txBody>
      </p:sp>
      <p:sp>
        <p:nvSpPr>
          <p:cNvPr id="156" name="TextBox 155"/>
          <p:cNvSpPr txBox="1"/>
          <p:nvPr/>
        </p:nvSpPr>
        <p:spPr>
          <a:xfrm>
            <a:off x="3356287" y="4377170"/>
            <a:ext cx="8301518" cy="1015663"/>
          </a:xfrm>
          <a:prstGeom prst="rect">
            <a:avLst/>
          </a:prstGeom>
          <a:noFill/>
        </p:spPr>
        <p:txBody>
          <a:bodyPr wrap="square" rtlCol="0">
            <a:spAutoFit/>
          </a:bodyPr>
          <a:lstStyle/>
          <a:p>
            <a:pPr algn="just"/>
            <a:r>
              <a:rPr lang="en-US" sz="3000" dirty="0" smtClean="0">
                <a:solidFill>
                  <a:srgbClr val="990033"/>
                </a:solidFill>
                <a:latin typeface="Times New Roman" panose="02020603050405020304" pitchFamily="18" charset="0"/>
                <a:cs typeface="Times New Roman" panose="02020603050405020304" pitchFamily="18" charset="0"/>
              </a:rPr>
              <a:t>-</a:t>
            </a:r>
            <a:r>
              <a:rPr lang="en-US" sz="3000" dirty="0" err="1" smtClean="0">
                <a:solidFill>
                  <a:srgbClr val="990033"/>
                </a:solidFill>
                <a:latin typeface="Times New Roman" panose="02020603050405020304" pitchFamily="18" charset="0"/>
                <a:cs typeface="Times New Roman" panose="02020603050405020304" pitchFamily="18" charset="0"/>
              </a:rPr>
              <a:t>Đánh</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dấu</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những</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từ</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ngữ</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được</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dùng</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với</a:t>
            </a:r>
            <a:r>
              <a:rPr lang="en-US" sz="3000" dirty="0" smtClean="0">
                <a:solidFill>
                  <a:srgbClr val="990033"/>
                </a:solidFill>
                <a:latin typeface="Times New Roman" panose="02020603050405020304" pitchFamily="18" charset="0"/>
                <a:cs typeface="Times New Roman" panose="02020603050405020304" pitchFamily="18" charset="0"/>
              </a:rPr>
              <a:t> ý </a:t>
            </a:r>
            <a:r>
              <a:rPr lang="en-US" sz="3000" dirty="0" err="1" smtClean="0">
                <a:solidFill>
                  <a:srgbClr val="990033"/>
                </a:solidFill>
                <a:latin typeface="Times New Roman" panose="02020603050405020304" pitchFamily="18" charset="0"/>
                <a:cs typeface="Times New Roman" panose="02020603050405020304" pitchFamily="18" charset="0"/>
              </a:rPr>
              <a:t>nghĩa</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đặc</a:t>
            </a:r>
            <a:r>
              <a:rPr lang="en-US" sz="3000" dirty="0" smtClean="0">
                <a:solidFill>
                  <a:srgbClr val="990033"/>
                </a:solidFill>
                <a:latin typeface="Times New Roman" panose="02020603050405020304" pitchFamily="18" charset="0"/>
                <a:cs typeface="Times New Roman" panose="02020603050405020304" pitchFamily="18" charset="0"/>
              </a:rPr>
              <a:t> </a:t>
            </a:r>
            <a:r>
              <a:rPr lang="en-US" sz="3000" dirty="0" err="1" smtClean="0">
                <a:solidFill>
                  <a:srgbClr val="990033"/>
                </a:solidFill>
                <a:latin typeface="Times New Roman" panose="02020603050405020304" pitchFamily="18" charset="0"/>
                <a:cs typeface="Times New Roman" panose="02020603050405020304" pitchFamily="18" charset="0"/>
              </a:rPr>
              <a:t>biệt</a:t>
            </a:r>
            <a:r>
              <a:rPr lang="en-US" sz="3000" dirty="0" smtClean="0">
                <a:solidFill>
                  <a:srgbClr val="990033"/>
                </a:solidFill>
                <a:latin typeface="Times New Roman" panose="02020603050405020304" pitchFamily="18" charset="0"/>
                <a:cs typeface="Times New Roman" panose="02020603050405020304" pitchFamily="18" charset="0"/>
              </a:rPr>
              <a:t>.</a:t>
            </a:r>
            <a:endParaRPr lang="en-US" sz="3000" dirty="0">
              <a:solidFill>
                <a:srgbClr val="990033"/>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717430" y="62362"/>
            <a:ext cx="8458200" cy="1015663"/>
          </a:xfrm>
          <a:prstGeom prst="rect">
            <a:avLst/>
          </a:prstGeom>
          <a:noFill/>
        </p:spPr>
        <p:txBody>
          <a:bodyPr wrap="square" rtlCol="0">
            <a:spAutoFit/>
          </a:bodyPr>
          <a:lstStyle/>
          <a:p>
            <a:pPr algn="ctr"/>
            <a:r>
              <a:rPr lang="en-US" sz="3000" dirty="0" err="1" smtClean="0">
                <a:latin typeface="Times New Roman" panose="02020603050405020304" pitchFamily="18" charset="0"/>
                <a:cs typeface="Times New Roman" panose="02020603050405020304" pitchFamily="18" charset="0"/>
              </a:rPr>
              <a:t>Thứ</a:t>
            </a:r>
            <a:r>
              <a:rPr lang="en-US" sz="3000" dirty="0" smtClean="0">
                <a:latin typeface="Times New Roman" panose="02020603050405020304" pitchFamily="18" charset="0"/>
                <a:cs typeface="Times New Roman" panose="02020603050405020304" pitchFamily="18" charset="0"/>
              </a:rPr>
              <a:t> Hai ,   </a:t>
            </a:r>
            <a:r>
              <a:rPr lang="en-US" sz="3000" dirty="0" err="1" smtClean="0">
                <a:latin typeface="Times New Roman" panose="02020603050405020304" pitchFamily="18" charset="0"/>
                <a:cs typeface="Times New Roman" panose="02020603050405020304" pitchFamily="18" charset="0"/>
              </a:rPr>
              <a:t>ngày</a:t>
            </a:r>
            <a:r>
              <a:rPr lang="en-US" sz="3000" dirty="0" smtClean="0">
                <a:latin typeface="Times New Roman" panose="02020603050405020304" pitchFamily="18" charset="0"/>
                <a:cs typeface="Times New Roman" panose="02020603050405020304" pitchFamily="18" charset="0"/>
              </a:rPr>
              <a:t>  22  </a:t>
            </a:r>
            <a:r>
              <a:rPr lang="en-US" sz="3000" dirty="0" err="1" smtClean="0">
                <a:latin typeface="Times New Roman" panose="02020603050405020304" pitchFamily="18" charset="0"/>
                <a:cs typeface="Times New Roman" panose="02020603050405020304" pitchFamily="18" charset="0"/>
              </a:rPr>
              <a:t>tháng</a:t>
            </a:r>
            <a:r>
              <a:rPr lang="en-US" sz="3000" dirty="0" smtClean="0">
                <a:latin typeface="Times New Roman" panose="02020603050405020304" pitchFamily="18" charset="0"/>
                <a:cs typeface="Times New Roman" panose="02020603050405020304" pitchFamily="18" charset="0"/>
              </a:rPr>
              <a:t> 11  </a:t>
            </a:r>
            <a:r>
              <a:rPr lang="en-US" sz="3000" dirty="0" err="1" smtClean="0">
                <a:latin typeface="Times New Roman" panose="02020603050405020304" pitchFamily="18" charset="0"/>
                <a:cs typeface="Times New Roman" panose="02020603050405020304" pitchFamily="18" charset="0"/>
              </a:rPr>
              <a:t>năm</a:t>
            </a:r>
            <a:r>
              <a:rPr lang="en-US" sz="3000" dirty="0" smtClean="0">
                <a:latin typeface="Times New Roman" panose="02020603050405020304" pitchFamily="18" charset="0"/>
                <a:cs typeface="Times New Roman" panose="02020603050405020304" pitchFamily="18" charset="0"/>
              </a:rPr>
              <a:t> 2021</a:t>
            </a:r>
          </a:p>
          <a:p>
            <a:pPr algn="ctr"/>
            <a:r>
              <a:rPr lang="en-US" sz="3000" dirty="0" err="1" smtClean="0">
                <a:solidFill>
                  <a:srgbClr val="FF0000"/>
                </a:solidFill>
                <a:latin typeface="Times New Roman" panose="02020603050405020304" pitchFamily="18" charset="0"/>
                <a:cs typeface="Times New Roman" panose="02020603050405020304" pitchFamily="18" charset="0"/>
              </a:rPr>
              <a:t>Ôn</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tập</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giữa</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học</a:t>
            </a:r>
            <a:r>
              <a:rPr lang="en-US" sz="3000" dirty="0" smtClean="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kì</a:t>
            </a:r>
            <a:r>
              <a:rPr lang="en-US" sz="3000" dirty="0" smtClean="0">
                <a:solidFill>
                  <a:srgbClr val="FF0000"/>
                </a:solidFill>
                <a:latin typeface="Times New Roman" panose="02020603050405020304" pitchFamily="18" charset="0"/>
                <a:cs typeface="Times New Roman" panose="02020603050405020304" pitchFamily="18" charset="0"/>
              </a:rPr>
              <a:t> I</a:t>
            </a:r>
          </a:p>
        </p:txBody>
      </p:sp>
    </p:spTree>
    <p:extLst>
      <p:ext uri="{BB962C8B-B14F-4D97-AF65-F5344CB8AC3E}">
        <p14:creationId xmlns:p14="http://schemas.microsoft.com/office/powerpoint/2010/main" val="3907143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anim calcmode="lin" valueType="num">
                                      <p:cBhvr additive="base">
                                        <p:cTn id="7" dur="500" fill="hold"/>
                                        <p:tgtEl>
                                          <p:spTgt spid="154"/>
                                        </p:tgtEl>
                                        <p:attrNameLst>
                                          <p:attrName>ppt_x</p:attrName>
                                        </p:attrNameLst>
                                      </p:cBhvr>
                                      <p:tavLst>
                                        <p:tav tm="0">
                                          <p:val>
                                            <p:strVal val="#ppt_x"/>
                                          </p:val>
                                        </p:tav>
                                        <p:tav tm="100000">
                                          <p:val>
                                            <p:strVal val="#ppt_x"/>
                                          </p:val>
                                        </p:tav>
                                      </p:tavLst>
                                    </p:anim>
                                    <p:anim calcmode="lin" valueType="num">
                                      <p:cBhvr additive="base">
                                        <p:cTn id="8" dur="500" fill="hold"/>
                                        <p:tgtEl>
                                          <p:spTgt spid="1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5"/>
                                        </p:tgtEl>
                                        <p:attrNameLst>
                                          <p:attrName>style.visibility</p:attrName>
                                        </p:attrNameLst>
                                      </p:cBhvr>
                                      <p:to>
                                        <p:strVal val="visible"/>
                                      </p:to>
                                    </p:set>
                                    <p:anim calcmode="lin" valueType="num">
                                      <p:cBhvr additive="base">
                                        <p:cTn id="13" dur="500" fill="hold"/>
                                        <p:tgtEl>
                                          <p:spTgt spid="155"/>
                                        </p:tgtEl>
                                        <p:attrNameLst>
                                          <p:attrName>ppt_x</p:attrName>
                                        </p:attrNameLst>
                                      </p:cBhvr>
                                      <p:tavLst>
                                        <p:tav tm="0">
                                          <p:val>
                                            <p:strVal val="#ppt_x"/>
                                          </p:val>
                                        </p:tav>
                                        <p:tav tm="100000">
                                          <p:val>
                                            <p:strVal val="#ppt_x"/>
                                          </p:val>
                                        </p:tav>
                                      </p:tavLst>
                                    </p:anim>
                                    <p:anim calcmode="lin" valueType="num">
                                      <p:cBhvr additive="base">
                                        <p:cTn id="14" dur="500" fill="hold"/>
                                        <p:tgtEl>
                                          <p:spTgt spid="1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6"/>
                                        </p:tgtEl>
                                        <p:attrNameLst>
                                          <p:attrName>style.visibility</p:attrName>
                                        </p:attrNameLst>
                                      </p:cBhvr>
                                      <p:to>
                                        <p:strVal val="visible"/>
                                      </p:to>
                                    </p:set>
                                    <p:anim calcmode="lin" valueType="num">
                                      <p:cBhvr additive="base">
                                        <p:cTn id="19" dur="500" fill="hold"/>
                                        <p:tgtEl>
                                          <p:spTgt spid="156"/>
                                        </p:tgtEl>
                                        <p:attrNameLst>
                                          <p:attrName>ppt_x</p:attrName>
                                        </p:attrNameLst>
                                      </p:cBhvr>
                                      <p:tavLst>
                                        <p:tav tm="0">
                                          <p:val>
                                            <p:strVal val="#ppt_x"/>
                                          </p:val>
                                        </p:tav>
                                        <p:tav tm="100000">
                                          <p:val>
                                            <p:strVal val="#ppt_x"/>
                                          </p:val>
                                        </p:tav>
                                      </p:tavLst>
                                    </p:anim>
                                    <p:anim calcmode="lin" valueType="num">
                                      <p:cBhvr additive="base">
                                        <p:cTn id="20" dur="500" fill="hold"/>
                                        <p:tgtEl>
                                          <p:spTgt spid="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155" grpId="0"/>
      <p:bldP spid="1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25495" y="95613"/>
            <a:ext cx="8458200" cy="861774"/>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cs typeface="Times New Roman" panose="02020603050405020304" pitchFamily="18" charset="0"/>
              </a:rPr>
              <a:t> Ba ,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23  </a:t>
            </a:r>
            <a:r>
              <a:rPr lang="en-US" sz="2400" dirty="0" err="1" smtClean="0">
                <a:latin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cs typeface="Times New Roman" panose="02020603050405020304" pitchFamily="18" charset="0"/>
              </a:rPr>
              <a:t> 11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2021</a:t>
            </a:r>
          </a:p>
          <a:p>
            <a:pPr algn="ctr"/>
            <a:r>
              <a:rPr lang="en-US" sz="2600" dirty="0" err="1" smtClean="0">
                <a:solidFill>
                  <a:srgbClr val="00B050"/>
                </a:solidFill>
                <a:latin typeface="Times New Roman" panose="02020603050405020304" pitchFamily="18" charset="0"/>
                <a:cs typeface="Times New Roman" panose="02020603050405020304" pitchFamily="18" charset="0"/>
              </a:rPr>
              <a:t>Ôn</a:t>
            </a:r>
            <a:r>
              <a:rPr lang="en-US" sz="2600" dirty="0" smtClean="0">
                <a:solidFill>
                  <a:srgbClr val="00B050"/>
                </a:solidFill>
                <a:latin typeface="Times New Roman" panose="02020603050405020304" pitchFamily="18" charset="0"/>
                <a:cs typeface="Times New Roman" panose="02020603050405020304" pitchFamily="18" charset="0"/>
              </a:rPr>
              <a:t> </a:t>
            </a:r>
            <a:r>
              <a:rPr lang="en-US" sz="2600" dirty="0" err="1" smtClean="0">
                <a:solidFill>
                  <a:srgbClr val="00B050"/>
                </a:solidFill>
                <a:latin typeface="Times New Roman" panose="02020603050405020304" pitchFamily="18" charset="0"/>
                <a:cs typeface="Times New Roman" panose="02020603050405020304" pitchFamily="18" charset="0"/>
              </a:rPr>
              <a:t>tập</a:t>
            </a:r>
            <a:r>
              <a:rPr lang="en-US" sz="2600" dirty="0" smtClean="0">
                <a:solidFill>
                  <a:srgbClr val="00B050"/>
                </a:solidFill>
                <a:latin typeface="Times New Roman" panose="02020603050405020304" pitchFamily="18" charset="0"/>
                <a:cs typeface="Times New Roman" panose="02020603050405020304" pitchFamily="18" charset="0"/>
              </a:rPr>
              <a:t> </a:t>
            </a:r>
            <a:r>
              <a:rPr lang="en-US" sz="2600" dirty="0" err="1" smtClean="0">
                <a:solidFill>
                  <a:srgbClr val="00B050"/>
                </a:solidFill>
                <a:latin typeface="Times New Roman" panose="02020603050405020304" pitchFamily="18" charset="0"/>
                <a:cs typeface="Times New Roman" panose="02020603050405020304" pitchFamily="18" charset="0"/>
              </a:rPr>
              <a:t>giữa</a:t>
            </a:r>
            <a:r>
              <a:rPr lang="en-US" sz="2600" dirty="0" smtClean="0">
                <a:solidFill>
                  <a:srgbClr val="00B050"/>
                </a:solidFill>
                <a:latin typeface="Times New Roman" panose="02020603050405020304" pitchFamily="18" charset="0"/>
                <a:cs typeface="Times New Roman" panose="02020603050405020304" pitchFamily="18" charset="0"/>
              </a:rPr>
              <a:t> </a:t>
            </a:r>
            <a:r>
              <a:rPr lang="en-US" sz="2600" dirty="0" err="1" smtClean="0">
                <a:solidFill>
                  <a:srgbClr val="00B050"/>
                </a:solidFill>
                <a:latin typeface="Times New Roman" panose="02020603050405020304" pitchFamily="18" charset="0"/>
                <a:cs typeface="Times New Roman" panose="02020603050405020304" pitchFamily="18" charset="0"/>
              </a:rPr>
              <a:t>học</a:t>
            </a:r>
            <a:r>
              <a:rPr lang="en-US" sz="2600" dirty="0" smtClean="0">
                <a:solidFill>
                  <a:srgbClr val="00B050"/>
                </a:solidFill>
                <a:latin typeface="Times New Roman" panose="02020603050405020304" pitchFamily="18" charset="0"/>
                <a:cs typeface="Times New Roman" panose="02020603050405020304" pitchFamily="18" charset="0"/>
              </a:rPr>
              <a:t> </a:t>
            </a:r>
            <a:r>
              <a:rPr lang="en-US" sz="2600" dirty="0" err="1" smtClean="0">
                <a:solidFill>
                  <a:srgbClr val="00B050"/>
                </a:solidFill>
                <a:latin typeface="Times New Roman" panose="02020603050405020304" pitchFamily="18" charset="0"/>
                <a:cs typeface="Times New Roman" panose="02020603050405020304" pitchFamily="18" charset="0"/>
              </a:rPr>
              <a:t>kì</a:t>
            </a:r>
            <a:r>
              <a:rPr lang="en-US" sz="2600" dirty="0" smtClean="0">
                <a:solidFill>
                  <a:srgbClr val="00B050"/>
                </a:solidFill>
                <a:latin typeface="Times New Roman" panose="02020603050405020304" pitchFamily="18" charset="0"/>
                <a:cs typeface="Times New Roman" panose="02020603050405020304" pitchFamily="18" charset="0"/>
              </a:rPr>
              <a:t> I</a:t>
            </a:r>
          </a:p>
        </p:txBody>
      </p:sp>
      <p:graphicFrame>
        <p:nvGraphicFramePr>
          <p:cNvPr id="6" name="Table 5"/>
          <p:cNvGraphicFramePr>
            <a:graphicFrameLocks noGrp="1"/>
          </p:cNvGraphicFramePr>
          <p:nvPr>
            <p:extLst>
              <p:ext uri="{D42A27DB-BD31-4B8C-83A1-F6EECF244321}">
                <p14:modId xmlns:p14="http://schemas.microsoft.com/office/powerpoint/2010/main" val="2173731096"/>
              </p:ext>
            </p:extLst>
          </p:nvPr>
        </p:nvGraphicFramePr>
        <p:xfrm>
          <a:off x="139686" y="1425407"/>
          <a:ext cx="11701125" cy="4055574"/>
        </p:xfrm>
        <a:graphic>
          <a:graphicData uri="http://schemas.openxmlformats.org/drawingml/2006/table">
            <a:tbl>
              <a:tblPr firstRow="1" bandRow="1">
                <a:tableStyleId>{5940675A-B579-460E-94D1-54222C63F5DA}</a:tableStyleId>
              </a:tblPr>
              <a:tblGrid>
                <a:gridCol w="3900375">
                  <a:extLst>
                    <a:ext uri="{9D8B030D-6E8A-4147-A177-3AD203B41FA5}">
                      <a16:colId xmlns:a16="http://schemas.microsoft.com/office/drawing/2014/main" val="217252097"/>
                    </a:ext>
                  </a:extLst>
                </a:gridCol>
                <a:gridCol w="3900375">
                  <a:extLst>
                    <a:ext uri="{9D8B030D-6E8A-4147-A177-3AD203B41FA5}">
                      <a16:colId xmlns:a16="http://schemas.microsoft.com/office/drawing/2014/main" val="378043447"/>
                    </a:ext>
                  </a:extLst>
                </a:gridCol>
                <a:gridCol w="3900375">
                  <a:extLst>
                    <a:ext uri="{9D8B030D-6E8A-4147-A177-3AD203B41FA5}">
                      <a16:colId xmlns:a16="http://schemas.microsoft.com/office/drawing/2014/main" val="516536674"/>
                    </a:ext>
                  </a:extLst>
                </a:gridCol>
              </a:tblGrid>
              <a:tr h="1047489">
                <a:tc>
                  <a:txBody>
                    <a:bodyPr/>
                    <a:lstStyle/>
                    <a:p>
                      <a:pPr algn="ctr"/>
                      <a:r>
                        <a:rPr lang="en-US" sz="3000" b="1" dirty="0" err="1" smtClean="0">
                          <a:solidFill>
                            <a:srgbClr val="FF6600"/>
                          </a:solidFill>
                          <a:latin typeface="Times New Roman" panose="02020603050405020304" pitchFamily="18" charset="0"/>
                          <a:cs typeface="Times New Roman" panose="02020603050405020304" pitchFamily="18" charset="0"/>
                        </a:rPr>
                        <a:t>Thương</a:t>
                      </a:r>
                      <a:r>
                        <a:rPr lang="en-US" sz="3000" b="1" baseline="0" dirty="0" smtClean="0">
                          <a:solidFill>
                            <a:srgbClr val="FF6600"/>
                          </a:solidFill>
                          <a:latin typeface="Times New Roman" panose="02020603050405020304" pitchFamily="18" charset="0"/>
                          <a:cs typeface="Times New Roman" panose="02020603050405020304" pitchFamily="18" charset="0"/>
                        </a:rPr>
                        <a:t> </a:t>
                      </a:r>
                      <a:r>
                        <a:rPr lang="en-US" sz="3000" b="1" baseline="0" dirty="0" err="1" smtClean="0">
                          <a:solidFill>
                            <a:srgbClr val="FF6600"/>
                          </a:solidFill>
                          <a:latin typeface="Times New Roman" panose="02020603050405020304" pitchFamily="18" charset="0"/>
                          <a:cs typeface="Times New Roman" panose="02020603050405020304" pitchFamily="18" charset="0"/>
                        </a:rPr>
                        <a:t>người</a:t>
                      </a:r>
                      <a:r>
                        <a:rPr lang="en-US" sz="3000" b="1" baseline="0" dirty="0" smtClean="0">
                          <a:solidFill>
                            <a:srgbClr val="FF6600"/>
                          </a:solidFill>
                          <a:latin typeface="Times New Roman" panose="02020603050405020304" pitchFamily="18" charset="0"/>
                          <a:cs typeface="Times New Roman" panose="02020603050405020304" pitchFamily="18" charset="0"/>
                        </a:rPr>
                        <a:t> </a:t>
                      </a:r>
                      <a:r>
                        <a:rPr lang="en-US" sz="3000" b="1" baseline="0" dirty="0" err="1" smtClean="0">
                          <a:solidFill>
                            <a:srgbClr val="FF6600"/>
                          </a:solidFill>
                          <a:latin typeface="Times New Roman" panose="02020603050405020304" pitchFamily="18" charset="0"/>
                          <a:cs typeface="Times New Roman" panose="02020603050405020304" pitchFamily="18" charset="0"/>
                        </a:rPr>
                        <a:t>như</a:t>
                      </a:r>
                      <a:r>
                        <a:rPr lang="en-US" sz="3000" b="1" baseline="0" dirty="0" smtClean="0">
                          <a:solidFill>
                            <a:srgbClr val="FF6600"/>
                          </a:solidFill>
                          <a:latin typeface="Times New Roman" panose="02020603050405020304" pitchFamily="18" charset="0"/>
                          <a:cs typeface="Times New Roman" panose="02020603050405020304" pitchFamily="18" charset="0"/>
                        </a:rPr>
                        <a:t> </a:t>
                      </a:r>
                      <a:r>
                        <a:rPr lang="en-US" sz="3000" b="1" baseline="0" dirty="0" err="1" smtClean="0">
                          <a:solidFill>
                            <a:srgbClr val="FF6600"/>
                          </a:solidFill>
                          <a:latin typeface="Times New Roman" panose="02020603050405020304" pitchFamily="18" charset="0"/>
                          <a:cs typeface="Times New Roman" panose="02020603050405020304" pitchFamily="18" charset="0"/>
                        </a:rPr>
                        <a:t>thể</a:t>
                      </a:r>
                      <a:r>
                        <a:rPr lang="en-US" sz="3000" b="1" baseline="0" dirty="0" smtClean="0">
                          <a:solidFill>
                            <a:srgbClr val="FF6600"/>
                          </a:solidFill>
                          <a:latin typeface="Times New Roman" panose="02020603050405020304" pitchFamily="18" charset="0"/>
                          <a:cs typeface="Times New Roman" panose="02020603050405020304" pitchFamily="18" charset="0"/>
                        </a:rPr>
                        <a:t> </a:t>
                      </a:r>
                      <a:r>
                        <a:rPr lang="en-US" sz="3000" b="1" baseline="0" dirty="0" err="1" smtClean="0">
                          <a:solidFill>
                            <a:srgbClr val="FF6600"/>
                          </a:solidFill>
                          <a:latin typeface="Times New Roman" panose="02020603050405020304" pitchFamily="18" charset="0"/>
                          <a:cs typeface="Times New Roman" panose="02020603050405020304" pitchFamily="18" charset="0"/>
                        </a:rPr>
                        <a:t>thương</a:t>
                      </a:r>
                      <a:r>
                        <a:rPr lang="en-US" sz="3000" b="1" baseline="0" dirty="0" smtClean="0">
                          <a:solidFill>
                            <a:srgbClr val="FF6600"/>
                          </a:solidFill>
                          <a:latin typeface="Times New Roman" panose="02020603050405020304" pitchFamily="18" charset="0"/>
                          <a:cs typeface="Times New Roman" panose="02020603050405020304" pitchFamily="18" charset="0"/>
                        </a:rPr>
                        <a:t> </a:t>
                      </a:r>
                      <a:r>
                        <a:rPr lang="en-US" sz="3000" b="1" baseline="0" dirty="0" err="1" smtClean="0">
                          <a:solidFill>
                            <a:srgbClr val="FF6600"/>
                          </a:solidFill>
                          <a:latin typeface="Times New Roman" panose="02020603050405020304" pitchFamily="18" charset="0"/>
                          <a:cs typeface="Times New Roman" panose="02020603050405020304" pitchFamily="18" charset="0"/>
                        </a:rPr>
                        <a:t>thân</a:t>
                      </a:r>
                      <a:endParaRPr lang="en-US" sz="3000" b="1" dirty="0">
                        <a:solidFill>
                          <a:srgbClr val="FF6600"/>
                        </a:solidFill>
                        <a:latin typeface="Times New Roman" panose="02020603050405020304" pitchFamily="18" charset="0"/>
                        <a:cs typeface="Times New Roman" panose="02020603050405020304" pitchFamily="18" charset="0"/>
                      </a:endParaRPr>
                    </a:p>
                  </a:txBody>
                  <a:tcPr/>
                </a:tc>
                <a:tc>
                  <a:txBody>
                    <a:bodyPr/>
                    <a:lstStyle/>
                    <a:p>
                      <a:pPr algn="ctr"/>
                      <a:r>
                        <a:rPr lang="en-US" sz="3000" b="1" dirty="0" err="1" smtClean="0">
                          <a:solidFill>
                            <a:srgbClr val="FF00FF"/>
                          </a:solidFill>
                          <a:latin typeface="Times New Roman" panose="02020603050405020304" pitchFamily="18" charset="0"/>
                          <a:cs typeface="Times New Roman" panose="02020603050405020304" pitchFamily="18" charset="0"/>
                        </a:rPr>
                        <a:t>Măng</a:t>
                      </a:r>
                      <a:r>
                        <a:rPr lang="en-US" sz="3000" b="1" baseline="0" dirty="0" smtClean="0">
                          <a:solidFill>
                            <a:srgbClr val="FF00FF"/>
                          </a:solidFill>
                          <a:latin typeface="Times New Roman" panose="02020603050405020304" pitchFamily="18" charset="0"/>
                          <a:cs typeface="Times New Roman" panose="02020603050405020304" pitchFamily="18" charset="0"/>
                        </a:rPr>
                        <a:t> </a:t>
                      </a:r>
                      <a:r>
                        <a:rPr lang="en-US" sz="3000" b="1" baseline="0" dirty="0" err="1" smtClean="0">
                          <a:solidFill>
                            <a:srgbClr val="FF00FF"/>
                          </a:solidFill>
                          <a:latin typeface="Times New Roman" panose="02020603050405020304" pitchFamily="18" charset="0"/>
                          <a:cs typeface="Times New Roman" panose="02020603050405020304" pitchFamily="18" charset="0"/>
                        </a:rPr>
                        <a:t>mọc</a:t>
                      </a:r>
                      <a:r>
                        <a:rPr lang="en-US" sz="3000" b="1" baseline="0" dirty="0" smtClean="0">
                          <a:solidFill>
                            <a:srgbClr val="FF00FF"/>
                          </a:solidFill>
                          <a:latin typeface="Times New Roman" panose="02020603050405020304" pitchFamily="18" charset="0"/>
                          <a:cs typeface="Times New Roman" panose="02020603050405020304" pitchFamily="18" charset="0"/>
                        </a:rPr>
                        <a:t> </a:t>
                      </a:r>
                      <a:r>
                        <a:rPr lang="en-US" sz="3000" b="1" baseline="0" dirty="0" err="1" smtClean="0">
                          <a:solidFill>
                            <a:srgbClr val="FF00FF"/>
                          </a:solidFill>
                          <a:latin typeface="Times New Roman" panose="02020603050405020304" pitchFamily="18" charset="0"/>
                          <a:cs typeface="Times New Roman" panose="02020603050405020304" pitchFamily="18" charset="0"/>
                        </a:rPr>
                        <a:t>thẳng</a:t>
                      </a:r>
                      <a:endParaRPr lang="en-US" sz="3000" b="1" dirty="0">
                        <a:solidFill>
                          <a:srgbClr val="FF00FF"/>
                        </a:solidFill>
                        <a:latin typeface="Times New Roman" panose="02020603050405020304" pitchFamily="18" charset="0"/>
                        <a:cs typeface="Times New Roman" panose="02020603050405020304" pitchFamily="18" charset="0"/>
                      </a:endParaRPr>
                    </a:p>
                  </a:txBody>
                  <a:tcPr/>
                </a:tc>
                <a:tc>
                  <a:txBody>
                    <a:bodyPr/>
                    <a:lstStyle/>
                    <a:p>
                      <a:pPr algn="ctr"/>
                      <a:r>
                        <a:rPr lang="en-US" sz="3000" b="1" dirty="0" err="1" smtClean="0">
                          <a:solidFill>
                            <a:srgbClr val="990033"/>
                          </a:solidFill>
                          <a:latin typeface="Times New Roman" panose="02020603050405020304" pitchFamily="18" charset="0"/>
                          <a:cs typeface="Times New Roman" panose="02020603050405020304" pitchFamily="18" charset="0"/>
                        </a:rPr>
                        <a:t>Trên</a:t>
                      </a:r>
                      <a:r>
                        <a:rPr lang="en-US" sz="3000" b="1" baseline="0" dirty="0" smtClean="0">
                          <a:solidFill>
                            <a:srgbClr val="990033"/>
                          </a:solidFill>
                          <a:latin typeface="Times New Roman" panose="02020603050405020304" pitchFamily="18" charset="0"/>
                          <a:cs typeface="Times New Roman" panose="02020603050405020304" pitchFamily="18" charset="0"/>
                        </a:rPr>
                        <a:t> </a:t>
                      </a:r>
                      <a:r>
                        <a:rPr lang="en-US" sz="3000" b="1" baseline="0" dirty="0" err="1" smtClean="0">
                          <a:solidFill>
                            <a:srgbClr val="990033"/>
                          </a:solidFill>
                          <a:latin typeface="Times New Roman" panose="02020603050405020304" pitchFamily="18" charset="0"/>
                          <a:cs typeface="Times New Roman" panose="02020603050405020304" pitchFamily="18" charset="0"/>
                        </a:rPr>
                        <a:t>đôi</a:t>
                      </a:r>
                      <a:r>
                        <a:rPr lang="en-US" sz="3000" b="1" baseline="0" dirty="0" smtClean="0">
                          <a:solidFill>
                            <a:srgbClr val="990033"/>
                          </a:solidFill>
                          <a:latin typeface="Times New Roman" panose="02020603050405020304" pitchFamily="18" charset="0"/>
                          <a:cs typeface="Times New Roman" panose="02020603050405020304" pitchFamily="18" charset="0"/>
                        </a:rPr>
                        <a:t> </a:t>
                      </a:r>
                      <a:r>
                        <a:rPr lang="en-US" sz="3000" b="1" baseline="0" dirty="0" err="1" smtClean="0">
                          <a:solidFill>
                            <a:srgbClr val="990033"/>
                          </a:solidFill>
                          <a:latin typeface="Times New Roman" panose="02020603050405020304" pitchFamily="18" charset="0"/>
                          <a:cs typeface="Times New Roman" panose="02020603050405020304" pitchFamily="18" charset="0"/>
                        </a:rPr>
                        <a:t>cánh</a:t>
                      </a:r>
                      <a:r>
                        <a:rPr lang="en-US" sz="3000" b="1" baseline="0" dirty="0" smtClean="0">
                          <a:solidFill>
                            <a:srgbClr val="990033"/>
                          </a:solidFill>
                          <a:latin typeface="Times New Roman" panose="02020603050405020304" pitchFamily="18" charset="0"/>
                          <a:cs typeface="Times New Roman" panose="02020603050405020304" pitchFamily="18" charset="0"/>
                        </a:rPr>
                        <a:t> </a:t>
                      </a:r>
                      <a:r>
                        <a:rPr lang="en-US" sz="3000" b="1" baseline="0" dirty="0" err="1" smtClean="0">
                          <a:solidFill>
                            <a:srgbClr val="990033"/>
                          </a:solidFill>
                          <a:latin typeface="Times New Roman" panose="02020603050405020304" pitchFamily="18" charset="0"/>
                          <a:cs typeface="Times New Roman" panose="02020603050405020304" pitchFamily="18" charset="0"/>
                        </a:rPr>
                        <a:t>ước</a:t>
                      </a:r>
                      <a:r>
                        <a:rPr lang="en-US" sz="3000" b="1" baseline="0" dirty="0" smtClean="0">
                          <a:solidFill>
                            <a:srgbClr val="990033"/>
                          </a:solidFill>
                          <a:latin typeface="Times New Roman" panose="02020603050405020304" pitchFamily="18" charset="0"/>
                          <a:cs typeface="Times New Roman" panose="02020603050405020304" pitchFamily="18" charset="0"/>
                        </a:rPr>
                        <a:t> </a:t>
                      </a:r>
                      <a:r>
                        <a:rPr lang="en-US" sz="3000" b="1" baseline="0" dirty="0" err="1" smtClean="0">
                          <a:solidFill>
                            <a:srgbClr val="990033"/>
                          </a:solidFill>
                          <a:latin typeface="Times New Roman" panose="02020603050405020304" pitchFamily="18" charset="0"/>
                          <a:cs typeface="Times New Roman" panose="02020603050405020304" pitchFamily="18" charset="0"/>
                        </a:rPr>
                        <a:t>mơ</a:t>
                      </a:r>
                      <a:endParaRPr lang="en-US" sz="3000" b="1" dirty="0">
                        <a:solidFill>
                          <a:srgbClr val="990033"/>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61639084"/>
                  </a:ext>
                </a:extLst>
              </a:tr>
              <a:tr h="3008085">
                <a:tc>
                  <a:txBody>
                    <a:bodyPr/>
                    <a:lstStyle/>
                    <a:p>
                      <a:pPr algn="ctr"/>
                      <a:r>
                        <a:rPr lang="en-US" sz="3000" dirty="0" smtClean="0">
                          <a:solidFill>
                            <a:srgbClr val="FF0000"/>
                          </a:solidFill>
                          <a:latin typeface="Times New Roman" panose="02020603050405020304" pitchFamily="18" charset="0"/>
                          <a:cs typeface="Times New Roman" panose="02020603050405020304" pitchFamily="18" charset="0"/>
                        </a:rPr>
                        <a:t>M : </a:t>
                      </a:r>
                      <a:r>
                        <a:rPr lang="en-US" sz="3000" dirty="0" err="1" smtClean="0">
                          <a:latin typeface="Times New Roman" panose="02020603050405020304" pitchFamily="18" charset="0"/>
                          <a:cs typeface="Times New Roman" panose="02020603050405020304" pitchFamily="18" charset="0"/>
                        </a:rPr>
                        <a:t>nhân</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hậu</a:t>
                      </a:r>
                      <a:endParaRPr lang="en-US"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smtClean="0">
                          <a:solidFill>
                            <a:srgbClr val="FF0000"/>
                          </a:solidFill>
                          <a:latin typeface="Times New Roman" panose="02020603050405020304" pitchFamily="18" charset="0"/>
                          <a:cs typeface="Times New Roman" panose="02020603050405020304" pitchFamily="18" charset="0"/>
                        </a:rPr>
                        <a:t>M : </a:t>
                      </a:r>
                      <a:r>
                        <a:rPr lang="en-US" sz="3000" dirty="0" err="1" smtClean="0">
                          <a:latin typeface="Times New Roman" panose="02020603050405020304" pitchFamily="18" charset="0"/>
                          <a:cs typeface="Times New Roman" panose="02020603050405020304" pitchFamily="18" charset="0"/>
                        </a:rPr>
                        <a:t>trung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thực</a:t>
                      </a:r>
                      <a:endParaRPr lang="en-US"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smtClean="0">
                          <a:solidFill>
                            <a:srgbClr val="FF0000"/>
                          </a:solidFill>
                          <a:latin typeface="Times New Roman" panose="02020603050405020304" pitchFamily="18" charset="0"/>
                          <a:cs typeface="Times New Roman" panose="02020603050405020304" pitchFamily="18" charset="0"/>
                        </a:rPr>
                        <a:t>M : </a:t>
                      </a:r>
                      <a:r>
                        <a:rPr lang="en-US" sz="3000" dirty="0" err="1" smtClean="0">
                          <a:latin typeface="Times New Roman" panose="02020603050405020304" pitchFamily="18" charset="0"/>
                          <a:cs typeface="Times New Roman" panose="02020603050405020304" pitchFamily="18" charset="0"/>
                        </a:rPr>
                        <a:t>ước</a:t>
                      </a:r>
                      <a:r>
                        <a:rPr lang="en-US" sz="3000" baseline="0" dirty="0" smtClean="0">
                          <a:latin typeface="Times New Roman" panose="02020603050405020304" pitchFamily="18" charset="0"/>
                          <a:cs typeface="Times New Roman" panose="02020603050405020304" pitchFamily="18" charset="0"/>
                        </a:rPr>
                        <a:t> </a:t>
                      </a:r>
                      <a:r>
                        <a:rPr lang="en-US" sz="3000" baseline="0" dirty="0" err="1" smtClean="0">
                          <a:latin typeface="Times New Roman" panose="02020603050405020304" pitchFamily="18" charset="0"/>
                          <a:cs typeface="Times New Roman" panose="02020603050405020304" pitchFamily="18" charset="0"/>
                        </a:rPr>
                        <a:t>mơ</a:t>
                      </a:r>
                      <a:endParaRPr lang="en-US"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85974798"/>
                  </a:ext>
                </a:extLst>
              </a:tr>
            </a:tbl>
          </a:graphicData>
        </a:graphic>
      </p:graphicFrame>
      <p:sp>
        <p:nvSpPr>
          <p:cNvPr id="7" name="TextBox 6"/>
          <p:cNvSpPr txBox="1"/>
          <p:nvPr/>
        </p:nvSpPr>
        <p:spPr>
          <a:xfrm>
            <a:off x="778967" y="3038187"/>
            <a:ext cx="2681556" cy="584775"/>
          </a:xfrm>
          <a:prstGeom prst="rect">
            <a:avLst/>
          </a:prstGeom>
          <a:noFill/>
        </p:spPr>
        <p:txBody>
          <a:bodyPr wrap="square" rtlCol="0">
            <a:spAutoFit/>
          </a:bodyPr>
          <a:lstStyle/>
          <a:p>
            <a:pPr algn="ctr"/>
            <a:r>
              <a:rPr lang="en-US" sz="3200" dirty="0" err="1">
                <a:solidFill>
                  <a:srgbClr val="FF6600"/>
                </a:solidFill>
                <a:latin typeface="Times New Roman" panose="02020603050405020304" pitchFamily="18" charset="0"/>
                <a:cs typeface="Times New Roman" panose="02020603050405020304" pitchFamily="18" charset="0"/>
              </a:rPr>
              <a:t>n</a:t>
            </a:r>
            <a:r>
              <a:rPr lang="en-US" sz="3200" dirty="0" err="1" smtClean="0">
                <a:solidFill>
                  <a:srgbClr val="FF6600"/>
                </a:solidFill>
                <a:latin typeface="Times New Roman" panose="02020603050405020304" pitchFamily="18" charset="0"/>
                <a:cs typeface="Times New Roman" panose="02020603050405020304" pitchFamily="18" charset="0"/>
              </a:rPr>
              <a:t>hân</a:t>
            </a:r>
            <a:r>
              <a:rPr lang="en-US" sz="3200" dirty="0" smtClean="0">
                <a:solidFill>
                  <a:srgbClr val="FF6600"/>
                </a:solidFill>
                <a:latin typeface="Times New Roman" panose="02020603050405020304" pitchFamily="18" charset="0"/>
                <a:cs typeface="Times New Roman" panose="02020603050405020304" pitchFamily="18" charset="0"/>
              </a:rPr>
              <a:t> </a:t>
            </a:r>
            <a:r>
              <a:rPr lang="en-US" sz="3200" dirty="0" err="1" smtClean="0">
                <a:solidFill>
                  <a:srgbClr val="FF6600"/>
                </a:solidFill>
                <a:latin typeface="Times New Roman" panose="02020603050405020304" pitchFamily="18" charset="0"/>
                <a:cs typeface="Times New Roman" panose="02020603050405020304" pitchFamily="18" charset="0"/>
              </a:rPr>
              <a:t>ái</a:t>
            </a:r>
            <a:endParaRPr lang="en-US" sz="3200" dirty="0">
              <a:solidFill>
                <a:srgbClr val="FF66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78967" y="3659264"/>
            <a:ext cx="2681556" cy="584775"/>
          </a:xfrm>
          <a:prstGeom prst="rect">
            <a:avLst/>
          </a:prstGeom>
          <a:noFill/>
        </p:spPr>
        <p:txBody>
          <a:bodyPr wrap="square" rtlCol="0">
            <a:spAutoFit/>
          </a:bodyPr>
          <a:lstStyle/>
          <a:p>
            <a:pPr algn="ctr"/>
            <a:r>
              <a:rPr lang="en-US" sz="3200" dirty="0" err="1">
                <a:solidFill>
                  <a:srgbClr val="FF6600"/>
                </a:solidFill>
                <a:latin typeface="Times New Roman" panose="02020603050405020304" pitchFamily="18" charset="0"/>
                <a:cs typeface="Times New Roman" panose="02020603050405020304" pitchFamily="18" charset="0"/>
              </a:rPr>
              <a:t>n</a:t>
            </a:r>
            <a:r>
              <a:rPr lang="en-US" sz="3200" dirty="0" err="1" smtClean="0">
                <a:solidFill>
                  <a:srgbClr val="FF6600"/>
                </a:solidFill>
                <a:latin typeface="Times New Roman" panose="02020603050405020304" pitchFamily="18" charset="0"/>
                <a:cs typeface="Times New Roman" panose="02020603050405020304" pitchFamily="18" charset="0"/>
              </a:rPr>
              <a:t>hân</a:t>
            </a:r>
            <a:r>
              <a:rPr lang="en-US" sz="3200" dirty="0" smtClean="0">
                <a:solidFill>
                  <a:srgbClr val="FF6600"/>
                </a:solidFill>
                <a:latin typeface="Times New Roman" panose="02020603050405020304" pitchFamily="18" charset="0"/>
                <a:cs typeface="Times New Roman" panose="02020603050405020304" pitchFamily="18" charset="0"/>
              </a:rPr>
              <a:t> </a:t>
            </a:r>
            <a:r>
              <a:rPr lang="en-US" sz="3200" dirty="0" err="1" smtClean="0">
                <a:solidFill>
                  <a:srgbClr val="FF6600"/>
                </a:solidFill>
                <a:latin typeface="Times New Roman" panose="02020603050405020304" pitchFamily="18" charset="0"/>
                <a:cs typeface="Times New Roman" panose="02020603050405020304" pitchFamily="18" charset="0"/>
              </a:rPr>
              <a:t>từ</a:t>
            </a:r>
            <a:endParaRPr lang="en-US" sz="3200" dirty="0">
              <a:solidFill>
                <a:srgbClr val="FF66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859447" y="4249253"/>
            <a:ext cx="2681556" cy="584775"/>
          </a:xfrm>
          <a:prstGeom prst="rect">
            <a:avLst/>
          </a:prstGeom>
          <a:noFill/>
        </p:spPr>
        <p:txBody>
          <a:bodyPr wrap="square" rtlCol="0">
            <a:spAutoFit/>
          </a:bodyPr>
          <a:lstStyle/>
          <a:p>
            <a:pPr algn="ctr"/>
            <a:r>
              <a:rPr lang="en-US" sz="3200" dirty="0" err="1">
                <a:solidFill>
                  <a:srgbClr val="FF6600"/>
                </a:solidFill>
                <a:latin typeface="Times New Roman" panose="02020603050405020304" pitchFamily="18" charset="0"/>
                <a:cs typeface="Times New Roman" panose="02020603050405020304" pitchFamily="18" charset="0"/>
              </a:rPr>
              <a:t>h</a:t>
            </a:r>
            <a:r>
              <a:rPr lang="en-US" sz="3200" dirty="0" err="1" smtClean="0">
                <a:solidFill>
                  <a:srgbClr val="FF6600"/>
                </a:solidFill>
                <a:latin typeface="Times New Roman" panose="02020603050405020304" pitchFamily="18" charset="0"/>
                <a:cs typeface="Times New Roman" panose="02020603050405020304" pitchFamily="18" charset="0"/>
              </a:rPr>
              <a:t>iền</a:t>
            </a:r>
            <a:r>
              <a:rPr lang="en-US" sz="3200" dirty="0" smtClean="0">
                <a:solidFill>
                  <a:srgbClr val="FF6600"/>
                </a:solidFill>
                <a:latin typeface="Times New Roman" panose="02020603050405020304" pitchFamily="18" charset="0"/>
                <a:cs typeface="Times New Roman" panose="02020603050405020304" pitchFamily="18" charset="0"/>
              </a:rPr>
              <a:t> </a:t>
            </a:r>
            <a:r>
              <a:rPr lang="en-US" sz="3200" dirty="0" err="1" smtClean="0">
                <a:solidFill>
                  <a:srgbClr val="FF6600"/>
                </a:solidFill>
                <a:latin typeface="Times New Roman" panose="02020603050405020304" pitchFamily="18" charset="0"/>
                <a:cs typeface="Times New Roman" panose="02020603050405020304" pitchFamily="18" charset="0"/>
              </a:rPr>
              <a:t>hậu</a:t>
            </a:r>
            <a:endParaRPr lang="en-US" sz="3200" dirty="0">
              <a:solidFill>
                <a:srgbClr val="FF66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59447" y="4832370"/>
            <a:ext cx="2681556" cy="584775"/>
          </a:xfrm>
          <a:prstGeom prst="rect">
            <a:avLst/>
          </a:prstGeom>
          <a:noFill/>
        </p:spPr>
        <p:txBody>
          <a:bodyPr wrap="square" rtlCol="0">
            <a:spAutoFit/>
          </a:bodyPr>
          <a:lstStyle/>
          <a:p>
            <a:pPr algn="ctr"/>
            <a:r>
              <a:rPr lang="en-US" sz="3200" dirty="0" err="1" smtClean="0">
                <a:solidFill>
                  <a:srgbClr val="FF6600"/>
                </a:solidFill>
                <a:latin typeface="Times New Roman" panose="02020603050405020304" pitchFamily="18" charset="0"/>
                <a:cs typeface="Times New Roman" panose="02020603050405020304" pitchFamily="18" charset="0"/>
              </a:rPr>
              <a:t>đùm</a:t>
            </a:r>
            <a:r>
              <a:rPr lang="en-US" sz="3200" dirty="0" smtClean="0">
                <a:solidFill>
                  <a:srgbClr val="FF6600"/>
                </a:solidFill>
                <a:latin typeface="Times New Roman" panose="02020603050405020304" pitchFamily="18" charset="0"/>
                <a:cs typeface="Times New Roman" panose="02020603050405020304" pitchFamily="18" charset="0"/>
              </a:rPr>
              <a:t> </a:t>
            </a:r>
            <a:r>
              <a:rPr lang="en-US" sz="3200" dirty="0" err="1" smtClean="0">
                <a:solidFill>
                  <a:srgbClr val="FF6600"/>
                </a:solidFill>
                <a:latin typeface="Times New Roman" panose="02020603050405020304" pitchFamily="18" charset="0"/>
                <a:cs typeface="Times New Roman" panose="02020603050405020304" pitchFamily="18" charset="0"/>
              </a:rPr>
              <a:t>bọc</a:t>
            </a:r>
            <a:endParaRPr lang="en-US" sz="3200" dirty="0">
              <a:solidFill>
                <a:srgbClr val="FF66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649470" y="3038186"/>
            <a:ext cx="2681556" cy="584775"/>
          </a:xfrm>
          <a:prstGeom prst="rect">
            <a:avLst/>
          </a:prstGeom>
          <a:noFill/>
        </p:spPr>
        <p:txBody>
          <a:bodyPr wrap="square" rtlCol="0">
            <a:spAutoFit/>
          </a:bodyPr>
          <a:lstStyle/>
          <a:p>
            <a:pPr algn="ctr"/>
            <a:r>
              <a:rPr lang="en-US" sz="3200" dirty="0" err="1">
                <a:solidFill>
                  <a:srgbClr val="FF00FF"/>
                </a:solidFill>
                <a:latin typeface="Times New Roman" panose="02020603050405020304" pitchFamily="18" charset="0"/>
                <a:cs typeface="Times New Roman" panose="02020603050405020304" pitchFamily="18" charset="0"/>
              </a:rPr>
              <a:t>t</a:t>
            </a:r>
            <a:r>
              <a:rPr lang="en-US" sz="3200" dirty="0" err="1" smtClean="0">
                <a:solidFill>
                  <a:srgbClr val="FF00FF"/>
                </a:solidFill>
                <a:latin typeface="Times New Roman" panose="02020603050405020304" pitchFamily="18" charset="0"/>
                <a:cs typeface="Times New Roman" panose="02020603050405020304" pitchFamily="18" charset="0"/>
              </a:rPr>
              <a:t>hật</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thà</a:t>
            </a:r>
            <a:endParaRPr lang="en-US" sz="3200" dirty="0">
              <a:solidFill>
                <a:srgbClr val="FF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649470" y="3659264"/>
            <a:ext cx="2681556" cy="584775"/>
          </a:xfrm>
          <a:prstGeom prst="rect">
            <a:avLst/>
          </a:prstGeom>
          <a:noFill/>
        </p:spPr>
        <p:txBody>
          <a:bodyPr wrap="square" rtlCol="0">
            <a:spAutoFit/>
          </a:bodyPr>
          <a:lstStyle/>
          <a:p>
            <a:pPr algn="ctr"/>
            <a:r>
              <a:rPr lang="en-US" sz="3200" dirty="0" err="1">
                <a:solidFill>
                  <a:srgbClr val="FF00FF"/>
                </a:solidFill>
                <a:latin typeface="Times New Roman" panose="02020603050405020304" pitchFamily="18" charset="0"/>
                <a:cs typeface="Times New Roman" panose="02020603050405020304" pitchFamily="18" charset="0"/>
              </a:rPr>
              <a:t>n</a:t>
            </a:r>
            <a:r>
              <a:rPr lang="en-US" sz="3200" dirty="0" err="1" smtClean="0">
                <a:solidFill>
                  <a:srgbClr val="FF00FF"/>
                </a:solidFill>
                <a:latin typeface="Times New Roman" panose="02020603050405020304" pitchFamily="18" charset="0"/>
                <a:cs typeface="Times New Roman" panose="02020603050405020304" pitchFamily="18" charset="0"/>
              </a:rPr>
              <a:t>gay</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thẳng</a:t>
            </a:r>
            <a:endParaRPr lang="en-US" sz="3200" dirty="0">
              <a:solidFill>
                <a:srgbClr val="FF00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649470" y="4244039"/>
            <a:ext cx="2681556" cy="584775"/>
          </a:xfrm>
          <a:prstGeom prst="rect">
            <a:avLst/>
          </a:prstGeom>
          <a:noFill/>
        </p:spPr>
        <p:txBody>
          <a:bodyPr wrap="square" rtlCol="0">
            <a:spAutoFit/>
          </a:bodyPr>
          <a:lstStyle/>
          <a:p>
            <a:pPr algn="ctr"/>
            <a:r>
              <a:rPr lang="en-US" sz="3200" dirty="0" err="1">
                <a:solidFill>
                  <a:srgbClr val="FF00FF"/>
                </a:solidFill>
                <a:latin typeface="Times New Roman" panose="02020603050405020304" pitchFamily="18" charset="0"/>
                <a:cs typeface="Times New Roman" panose="02020603050405020304" pitchFamily="18" charset="0"/>
              </a:rPr>
              <a:t>t</a:t>
            </a:r>
            <a:r>
              <a:rPr lang="en-US" sz="3200" dirty="0" err="1" smtClean="0">
                <a:solidFill>
                  <a:srgbClr val="FF00FF"/>
                </a:solidFill>
                <a:latin typeface="Times New Roman" panose="02020603050405020304" pitchFamily="18" charset="0"/>
                <a:cs typeface="Times New Roman" panose="02020603050405020304" pitchFamily="18" charset="0"/>
              </a:rPr>
              <a:t>rung</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kiên</a:t>
            </a:r>
            <a:endParaRPr lang="en-US" sz="3200" dirty="0">
              <a:solidFill>
                <a:srgbClr val="FF00FF"/>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649470" y="4828814"/>
            <a:ext cx="2681556" cy="584775"/>
          </a:xfrm>
          <a:prstGeom prst="rect">
            <a:avLst/>
          </a:prstGeom>
          <a:noFill/>
        </p:spPr>
        <p:txBody>
          <a:bodyPr wrap="square" rtlCol="0">
            <a:spAutoFit/>
          </a:bodyPr>
          <a:lstStyle/>
          <a:p>
            <a:pPr algn="ctr"/>
            <a:r>
              <a:rPr lang="en-US" sz="3200" dirty="0" err="1">
                <a:solidFill>
                  <a:srgbClr val="FF00FF"/>
                </a:solidFill>
                <a:latin typeface="Times New Roman" panose="02020603050405020304" pitchFamily="18" charset="0"/>
                <a:cs typeface="Times New Roman" panose="02020603050405020304" pitchFamily="18" charset="0"/>
              </a:rPr>
              <a:t>t</a:t>
            </a:r>
            <a:r>
              <a:rPr lang="en-US" sz="3200" dirty="0" err="1" smtClean="0">
                <a:solidFill>
                  <a:srgbClr val="FF00FF"/>
                </a:solidFill>
                <a:latin typeface="Times New Roman" panose="02020603050405020304" pitchFamily="18" charset="0"/>
                <a:cs typeface="Times New Roman" panose="02020603050405020304" pitchFamily="18" charset="0"/>
              </a:rPr>
              <a:t>ự</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trọng</a:t>
            </a:r>
            <a:endParaRPr lang="en-US" sz="3200" dirty="0">
              <a:solidFill>
                <a:srgbClr val="FF00FF"/>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8716324" y="3021411"/>
            <a:ext cx="2681556" cy="584775"/>
          </a:xfrm>
          <a:prstGeom prst="rect">
            <a:avLst/>
          </a:prstGeom>
          <a:noFill/>
        </p:spPr>
        <p:txBody>
          <a:bodyPr wrap="square" rtlCol="0">
            <a:spAutoFit/>
          </a:bodyPr>
          <a:lstStyle/>
          <a:p>
            <a:pPr algn="ctr"/>
            <a:r>
              <a:rPr lang="en-US" sz="3200" dirty="0" err="1" smtClean="0">
                <a:solidFill>
                  <a:srgbClr val="990033"/>
                </a:solidFill>
                <a:latin typeface="Times New Roman" panose="02020603050405020304" pitchFamily="18" charset="0"/>
                <a:cs typeface="Times New Roman" panose="02020603050405020304" pitchFamily="18" charset="0"/>
              </a:rPr>
              <a:t>ước</a:t>
            </a:r>
            <a:r>
              <a:rPr lang="en-US" sz="3200" dirty="0" smtClean="0">
                <a:solidFill>
                  <a:srgbClr val="990033"/>
                </a:solidFill>
                <a:latin typeface="Times New Roman" panose="02020603050405020304" pitchFamily="18" charset="0"/>
                <a:cs typeface="Times New Roman" panose="02020603050405020304" pitchFamily="18" charset="0"/>
              </a:rPr>
              <a:t> </a:t>
            </a:r>
            <a:r>
              <a:rPr lang="en-US" sz="3200" dirty="0" err="1" smtClean="0">
                <a:solidFill>
                  <a:srgbClr val="990033"/>
                </a:solidFill>
                <a:latin typeface="Times New Roman" panose="02020603050405020304" pitchFamily="18" charset="0"/>
                <a:cs typeface="Times New Roman" panose="02020603050405020304" pitchFamily="18" charset="0"/>
              </a:rPr>
              <a:t>nguyện</a:t>
            </a:r>
            <a:endParaRPr lang="en-US" sz="3200" dirty="0">
              <a:solidFill>
                <a:srgbClr val="990033"/>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8716324" y="3659263"/>
            <a:ext cx="2681556" cy="584775"/>
          </a:xfrm>
          <a:prstGeom prst="rect">
            <a:avLst/>
          </a:prstGeom>
          <a:noFill/>
        </p:spPr>
        <p:txBody>
          <a:bodyPr wrap="square" rtlCol="0">
            <a:spAutoFit/>
          </a:bodyPr>
          <a:lstStyle/>
          <a:p>
            <a:pPr algn="ctr"/>
            <a:r>
              <a:rPr lang="en-US" sz="3200" dirty="0" err="1" smtClean="0">
                <a:solidFill>
                  <a:srgbClr val="990033"/>
                </a:solidFill>
                <a:latin typeface="Times New Roman" panose="02020603050405020304" pitchFamily="18" charset="0"/>
                <a:cs typeface="Times New Roman" panose="02020603050405020304" pitchFamily="18" charset="0"/>
              </a:rPr>
              <a:t>ước</a:t>
            </a:r>
            <a:r>
              <a:rPr lang="en-US" sz="3200" dirty="0" smtClean="0">
                <a:solidFill>
                  <a:srgbClr val="990033"/>
                </a:solidFill>
                <a:latin typeface="Times New Roman" panose="02020603050405020304" pitchFamily="18" charset="0"/>
                <a:cs typeface="Times New Roman" panose="02020603050405020304" pitchFamily="18" charset="0"/>
              </a:rPr>
              <a:t> </a:t>
            </a:r>
            <a:r>
              <a:rPr lang="en-US" sz="3200" dirty="0" err="1" smtClean="0">
                <a:solidFill>
                  <a:srgbClr val="990033"/>
                </a:solidFill>
                <a:latin typeface="Times New Roman" panose="02020603050405020304" pitchFamily="18" charset="0"/>
                <a:cs typeface="Times New Roman" panose="02020603050405020304" pitchFamily="18" charset="0"/>
              </a:rPr>
              <a:t>vọng</a:t>
            </a:r>
            <a:endParaRPr lang="en-US" sz="3200" dirty="0">
              <a:solidFill>
                <a:srgbClr val="990033"/>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8716324" y="4244039"/>
            <a:ext cx="2681556" cy="584775"/>
          </a:xfrm>
          <a:prstGeom prst="rect">
            <a:avLst/>
          </a:prstGeom>
          <a:noFill/>
        </p:spPr>
        <p:txBody>
          <a:bodyPr wrap="square" rtlCol="0">
            <a:spAutoFit/>
          </a:bodyPr>
          <a:lstStyle/>
          <a:p>
            <a:pPr algn="ctr"/>
            <a:r>
              <a:rPr lang="en-US" sz="3200" dirty="0" err="1" smtClean="0">
                <a:solidFill>
                  <a:srgbClr val="990033"/>
                </a:solidFill>
                <a:latin typeface="Times New Roman" panose="02020603050405020304" pitchFamily="18" charset="0"/>
                <a:cs typeface="Times New Roman" panose="02020603050405020304" pitchFamily="18" charset="0"/>
              </a:rPr>
              <a:t>ước</a:t>
            </a:r>
            <a:r>
              <a:rPr lang="en-US" sz="3200" dirty="0" smtClean="0">
                <a:solidFill>
                  <a:srgbClr val="990033"/>
                </a:solidFill>
                <a:latin typeface="Times New Roman" panose="02020603050405020304" pitchFamily="18" charset="0"/>
                <a:cs typeface="Times New Roman" panose="02020603050405020304" pitchFamily="18" charset="0"/>
              </a:rPr>
              <a:t> </a:t>
            </a:r>
            <a:r>
              <a:rPr lang="en-US" sz="3200" dirty="0" err="1" smtClean="0">
                <a:solidFill>
                  <a:srgbClr val="990033"/>
                </a:solidFill>
                <a:latin typeface="Times New Roman" panose="02020603050405020304" pitchFamily="18" charset="0"/>
                <a:cs typeface="Times New Roman" panose="02020603050405020304" pitchFamily="18" charset="0"/>
              </a:rPr>
              <a:t>ao</a:t>
            </a:r>
            <a:endParaRPr lang="en-US" sz="3200" dirty="0">
              <a:solidFill>
                <a:srgbClr val="990033"/>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8716324" y="4828813"/>
            <a:ext cx="2681556" cy="584775"/>
          </a:xfrm>
          <a:prstGeom prst="rect">
            <a:avLst/>
          </a:prstGeom>
          <a:noFill/>
        </p:spPr>
        <p:txBody>
          <a:bodyPr wrap="square" rtlCol="0">
            <a:spAutoFit/>
          </a:bodyPr>
          <a:lstStyle/>
          <a:p>
            <a:pPr algn="ctr"/>
            <a:r>
              <a:rPr lang="en-US" sz="3200" dirty="0" err="1" smtClean="0">
                <a:solidFill>
                  <a:srgbClr val="990033"/>
                </a:solidFill>
                <a:latin typeface="Times New Roman" panose="02020603050405020304" pitchFamily="18" charset="0"/>
                <a:cs typeface="Times New Roman" panose="02020603050405020304" pitchFamily="18" charset="0"/>
              </a:rPr>
              <a:t>ước</a:t>
            </a:r>
            <a:r>
              <a:rPr lang="en-US" sz="3200" dirty="0" smtClean="0">
                <a:solidFill>
                  <a:srgbClr val="990033"/>
                </a:solidFill>
                <a:latin typeface="Times New Roman" panose="02020603050405020304" pitchFamily="18" charset="0"/>
                <a:cs typeface="Times New Roman" panose="02020603050405020304" pitchFamily="18" charset="0"/>
              </a:rPr>
              <a:t> </a:t>
            </a:r>
            <a:r>
              <a:rPr lang="en-US" sz="3200" dirty="0" err="1" smtClean="0">
                <a:solidFill>
                  <a:srgbClr val="990033"/>
                </a:solidFill>
                <a:latin typeface="Times New Roman" panose="02020603050405020304" pitchFamily="18" charset="0"/>
                <a:cs typeface="Times New Roman" panose="02020603050405020304" pitchFamily="18" charset="0"/>
              </a:rPr>
              <a:t>mong</a:t>
            </a:r>
            <a:endParaRPr lang="en-US" sz="3200" dirty="0">
              <a:solidFill>
                <a:srgbClr val="990033"/>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0" y="842290"/>
            <a:ext cx="7696200" cy="553998"/>
          </a:xfrm>
          <a:prstGeom prst="rect">
            <a:avLst/>
          </a:prstGeom>
          <a:noFill/>
        </p:spPr>
        <p:txBody>
          <a:bodyPr wrap="square" rtlCol="0">
            <a:spAutoFit/>
          </a:bodyPr>
          <a:lstStyle/>
          <a:p>
            <a:r>
              <a:rPr lang="en-US" sz="3000" dirty="0" smtClean="0">
                <a:solidFill>
                  <a:srgbClr val="002060"/>
                </a:solidFill>
                <a:latin typeface="Times New Roman" panose="02020603050405020304" pitchFamily="18" charset="0"/>
                <a:cs typeface="Times New Roman" panose="02020603050405020304" pitchFamily="18" charset="0"/>
              </a:rPr>
              <a:t>1/ </a:t>
            </a:r>
            <a:r>
              <a:rPr lang="en-US" sz="3000" dirty="0" err="1" smtClean="0">
                <a:solidFill>
                  <a:srgbClr val="002060"/>
                </a:solidFill>
                <a:latin typeface="Times New Roman" panose="02020603050405020304" pitchFamily="18" charset="0"/>
                <a:cs typeface="Times New Roman" panose="02020603050405020304" pitchFamily="18" charset="0"/>
              </a:rPr>
              <a:t>Ghi</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lại</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các</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từ</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ngữ</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đã</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học</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theo</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chủ</a:t>
            </a:r>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điểm</a:t>
            </a:r>
            <a:r>
              <a:rPr lang="en-US" sz="3000" dirty="0" smtClean="0">
                <a:solidFill>
                  <a:srgbClr val="002060"/>
                </a:solidFill>
                <a:latin typeface="Times New Roman" panose="02020603050405020304" pitchFamily="18" charset="0"/>
                <a:cs typeface="Times New Roman" panose="02020603050405020304" pitchFamily="18" charset="0"/>
              </a:rPr>
              <a:t> :</a:t>
            </a:r>
            <a:endParaRPr lang="en-US" sz="3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579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barn(inVertical)">
                                      <p:cBhvr>
                                        <p:cTn id="36" dur="500"/>
                                        <p:tgtEl>
                                          <p:spTgt spid="1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P spid="17" grpId="0"/>
      <p:bldP spid="18" grpId="0"/>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Box 151"/>
          <p:cNvSpPr txBox="1"/>
          <p:nvPr/>
        </p:nvSpPr>
        <p:spPr>
          <a:xfrm>
            <a:off x="0" y="0"/>
            <a:ext cx="12192000" cy="1015663"/>
          </a:xfrm>
          <a:prstGeom prst="rect">
            <a:avLst/>
          </a:prstGeom>
          <a:noFill/>
        </p:spPr>
        <p:txBody>
          <a:bodyPr wrap="square" rtlCol="0">
            <a:spAutoFit/>
          </a:bodyPr>
          <a:lstStyle/>
          <a:p>
            <a:pPr algn="just"/>
            <a:r>
              <a:rPr lang="en-US" sz="3000" b="1" dirty="0">
                <a:solidFill>
                  <a:srgbClr val="002060"/>
                </a:solidFill>
                <a:latin typeface="Times New Roman" panose="02020603050405020304" pitchFamily="18" charset="0"/>
                <a:cs typeface="Times New Roman" panose="02020603050405020304" pitchFamily="18" charset="0"/>
              </a:rPr>
              <a:t>2</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Tìm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một</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thành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ngữ</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hoặc</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tục</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ngữ</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đã</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học</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trong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mỗi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chủ</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điểm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nêu</a:t>
            </a:r>
            <a:r>
              <a:rPr lang="en-US" sz="3000" b="1" dirty="0" smtClean="0">
                <a:solidFill>
                  <a:srgbClr val="002060"/>
                </a:solidFill>
                <a:latin typeface="Times New Roman" panose="02020603050405020304" pitchFamily="18" charset="0"/>
                <a:cs typeface="Times New Roman" panose="02020603050405020304" pitchFamily="18" charset="0"/>
              </a:rPr>
              <a:t> ở </a:t>
            </a:r>
            <a:r>
              <a:rPr lang="en-US" sz="3000" b="1" dirty="0" err="1" smtClean="0">
                <a:solidFill>
                  <a:srgbClr val="002060"/>
                </a:solidFill>
                <a:latin typeface="Times New Roman" panose="02020603050405020304" pitchFamily="18" charset="0"/>
                <a:cs typeface="Times New Roman" panose="02020603050405020304" pitchFamily="18" charset="0"/>
              </a:rPr>
              <a:t>bài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tập</a:t>
            </a:r>
            <a:r>
              <a:rPr lang="en-US" sz="3000" b="1" dirty="0" smtClean="0">
                <a:solidFill>
                  <a:srgbClr val="002060"/>
                </a:solidFill>
                <a:latin typeface="Times New Roman" panose="02020603050405020304" pitchFamily="18" charset="0"/>
                <a:cs typeface="Times New Roman" panose="02020603050405020304" pitchFamily="18" charset="0"/>
              </a:rPr>
              <a:t> 1:</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53" name="TextBox 152"/>
          <p:cNvSpPr txBox="1"/>
          <p:nvPr/>
        </p:nvSpPr>
        <p:spPr>
          <a:xfrm>
            <a:off x="0" y="1015663"/>
            <a:ext cx="12192000" cy="1015663"/>
          </a:xfrm>
          <a:prstGeom prst="rect">
            <a:avLst/>
          </a:prstGeom>
          <a:noFill/>
        </p:spPr>
        <p:txBody>
          <a:bodyPr wrap="square" rtlCol="0">
            <a:spAutoFit/>
          </a:bodyPr>
          <a:lstStyle/>
          <a:p>
            <a:pPr algn="just"/>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Thành</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ngữ</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hoặc</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tục</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ngữ</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đã</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học</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theo</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chủ</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điểm</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Thương</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người</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như</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thể</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thương</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thân</a:t>
            </a:r>
            <a:r>
              <a:rPr lang="en-US" sz="3000" dirty="0" smtClean="0">
                <a:solidFill>
                  <a:srgbClr val="FF6600"/>
                </a:solidFill>
                <a:latin typeface="Times New Roman" panose="02020603050405020304" pitchFamily="18" charset="0"/>
                <a:cs typeface="Times New Roman" panose="02020603050405020304" pitchFamily="18" charset="0"/>
              </a:rPr>
              <a:t>”.</a:t>
            </a:r>
            <a:endParaRPr lang="en-US" sz="3000" dirty="0">
              <a:solidFill>
                <a:srgbClr val="FF6600"/>
              </a:solidFill>
              <a:latin typeface="Times New Roman" panose="02020603050405020304" pitchFamily="18" charset="0"/>
              <a:cs typeface="Times New Roman" panose="02020603050405020304" pitchFamily="18" charset="0"/>
            </a:endParaRPr>
          </a:p>
        </p:txBody>
      </p:sp>
      <p:sp>
        <p:nvSpPr>
          <p:cNvPr id="154" name="TextBox 153"/>
          <p:cNvSpPr txBox="1"/>
          <p:nvPr/>
        </p:nvSpPr>
        <p:spPr>
          <a:xfrm>
            <a:off x="3267182" y="2107822"/>
            <a:ext cx="5260368" cy="707886"/>
          </a:xfrm>
          <a:prstGeom prst="rect">
            <a:avLst/>
          </a:prstGeom>
          <a:noFill/>
        </p:spPr>
        <p:txBody>
          <a:bodyPr wrap="square" rtlCol="0">
            <a:spAutoFit/>
          </a:bodyPr>
          <a:lstStyle/>
          <a:p>
            <a:pPr algn="just"/>
            <a:r>
              <a:rPr lang="en-US" sz="4000" dirty="0" smtClean="0">
                <a:solidFill>
                  <a:srgbClr val="FF00FF"/>
                </a:solidFill>
                <a:latin typeface="Times New Roman" panose="02020603050405020304" pitchFamily="18" charset="0"/>
                <a:cs typeface="Times New Roman" panose="02020603050405020304" pitchFamily="18" charset="0"/>
              </a:rPr>
              <a:t> + </a:t>
            </a:r>
            <a:r>
              <a:rPr lang="en-US" sz="4000" dirty="0" err="1" smtClean="0">
                <a:solidFill>
                  <a:srgbClr val="FF00FF"/>
                </a:solidFill>
                <a:latin typeface="Times New Roman" panose="02020603050405020304" pitchFamily="18" charset="0"/>
                <a:cs typeface="Times New Roman" panose="02020603050405020304" pitchFamily="18" charset="0"/>
              </a:rPr>
              <a:t>Nhường</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cơm</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sẻ</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áo</a:t>
            </a:r>
            <a:r>
              <a:rPr lang="en-US" sz="4000" dirty="0" smtClean="0">
                <a:solidFill>
                  <a:srgbClr val="FF00FF"/>
                </a:solidFill>
                <a:latin typeface="Times New Roman" panose="02020603050405020304" pitchFamily="18" charset="0"/>
                <a:cs typeface="Times New Roman" panose="02020603050405020304" pitchFamily="18" charset="0"/>
              </a:rPr>
              <a:t>.</a:t>
            </a:r>
            <a:endParaRPr lang="en-US" sz="4000" dirty="0">
              <a:solidFill>
                <a:srgbClr val="FF00FF"/>
              </a:solidFill>
              <a:latin typeface="Times New Roman" panose="02020603050405020304" pitchFamily="18" charset="0"/>
              <a:cs typeface="Times New Roman" panose="02020603050405020304" pitchFamily="18" charset="0"/>
            </a:endParaRPr>
          </a:p>
        </p:txBody>
      </p:sp>
      <p:sp>
        <p:nvSpPr>
          <p:cNvPr id="155" name="TextBox 154"/>
          <p:cNvSpPr txBox="1"/>
          <p:nvPr/>
        </p:nvSpPr>
        <p:spPr>
          <a:xfrm>
            <a:off x="3421294" y="2938370"/>
            <a:ext cx="5208998" cy="707886"/>
          </a:xfrm>
          <a:prstGeom prst="rect">
            <a:avLst/>
          </a:prstGeom>
          <a:noFill/>
        </p:spPr>
        <p:txBody>
          <a:bodyPr wrap="square" rtlCol="0">
            <a:spAutoFit/>
          </a:bodyPr>
          <a:lstStyle/>
          <a:p>
            <a:pPr algn="just"/>
            <a:r>
              <a:rPr lang="en-US" sz="4000" dirty="0" smtClean="0">
                <a:solidFill>
                  <a:srgbClr val="FF00FF"/>
                </a:solidFill>
                <a:latin typeface="Times New Roman" panose="02020603050405020304" pitchFamily="18" charset="0"/>
                <a:cs typeface="Times New Roman" panose="02020603050405020304" pitchFamily="18" charset="0"/>
              </a:rPr>
              <a:t>+ Ở </a:t>
            </a:r>
            <a:r>
              <a:rPr lang="en-US" sz="4000" dirty="0" err="1" smtClean="0">
                <a:solidFill>
                  <a:srgbClr val="FF00FF"/>
                </a:solidFill>
                <a:latin typeface="Times New Roman" panose="02020603050405020304" pitchFamily="18" charset="0"/>
                <a:cs typeface="Times New Roman" panose="02020603050405020304" pitchFamily="18" charset="0"/>
              </a:rPr>
              <a:t>hiền</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gặp</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lành</a:t>
            </a:r>
            <a:r>
              <a:rPr lang="en-US" sz="4000" dirty="0" smtClean="0">
                <a:solidFill>
                  <a:srgbClr val="FF00FF"/>
                </a:solidFill>
                <a:latin typeface="Times New Roman" panose="02020603050405020304" pitchFamily="18" charset="0"/>
                <a:cs typeface="Times New Roman" panose="02020603050405020304" pitchFamily="18" charset="0"/>
              </a:rPr>
              <a:t>.</a:t>
            </a:r>
            <a:endParaRPr lang="en-US" sz="4000" dirty="0">
              <a:solidFill>
                <a:srgbClr val="FF00FF"/>
              </a:solidFill>
              <a:latin typeface="Times New Roman" panose="02020603050405020304" pitchFamily="18" charset="0"/>
              <a:cs typeface="Times New Roman" panose="02020603050405020304" pitchFamily="18" charset="0"/>
            </a:endParaRPr>
          </a:p>
        </p:txBody>
      </p:sp>
      <p:sp>
        <p:nvSpPr>
          <p:cNvPr id="156" name="TextBox 155"/>
          <p:cNvSpPr txBox="1"/>
          <p:nvPr/>
        </p:nvSpPr>
        <p:spPr>
          <a:xfrm>
            <a:off x="2928134" y="3891580"/>
            <a:ext cx="7233007" cy="1323439"/>
          </a:xfrm>
          <a:prstGeom prst="rect">
            <a:avLst/>
          </a:prstGeom>
          <a:noFill/>
        </p:spPr>
        <p:txBody>
          <a:bodyPr wrap="square" rtlCol="0">
            <a:spAutoFit/>
          </a:bodyPr>
          <a:lstStyle/>
          <a:p>
            <a:pPr algn="ct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Một</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cây</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làm</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chẳng</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nên</a:t>
            </a:r>
            <a:r>
              <a:rPr lang="en-US" sz="4000" dirty="0" smtClean="0">
                <a:solidFill>
                  <a:srgbClr val="FF00FF"/>
                </a:solidFill>
                <a:latin typeface="Times New Roman" panose="02020603050405020304" pitchFamily="18" charset="0"/>
                <a:cs typeface="Times New Roman" panose="02020603050405020304" pitchFamily="18" charset="0"/>
              </a:rPr>
              <a:t> non</a:t>
            </a:r>
          </a:p>
          <a:p>
            <a:pPr algn="ctr"/>
            <a:r>
              <a:rPr lang="en-US" sz="4000" dirty="0" smtClean="0">
                <a:solidFill>
                  <a:srgbClr val="FF00FF"/>
                </a:solidFill>
                <a:latin typeface="Times New Roman" panose="02020603050405020304" pitchFamily="18" charset="0"/>
                <a:cs typeface="Times New Roman" panose="02020603050405020304" pitchFamily="18" charset="0"/>
              </a:rPr>
              <a:t>Ba </a:t>
            </a:r>
            <a:r>
              <a:rPr lang="en-US" sz="4000" dirty="0" err="1" smtClean="0">
                <a:solidFill>
                  <a:srgbClr val="FF00FF"/>
                </a:solidFill>
                <a:latin typeface="Times New Roman" panose="02020603050405020304" pitchFamily="18" charset="0"/>
                <a:cs typeface="Times New Roman" panose="02020603050405020304" pitchFamily="18" charset="0"/>
              </a:rPr>
              <a:t>cây</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chụm</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lại</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nên</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hòn</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núi</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cao</a:t>
            </a:r>
            <a:r>
              <a:rPr lang="en-US" sz="4000" dirty="0" smtClean="0">
                <a:solidFill>
                  <a:srgbClr val="FF00FF"/>
                </a:solidFill>
                <a:latin typeface="Times New Roman" panose="02020603050405020304" pitchFamily="18" charset="0"/>
                <a:cs typeface="Times New Roman" panose="02020603050405020304" pitchFamily="18" charset="0"/>
              </a:rPr>
              <a:t>.</a:t>
            </a:r>
            <a:endParaRPr lang="en-US" sz="4000" dirty="0">
              <a:solidFill>
                <a:srgbClr val="FF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304271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500" fill="hold"/>
                                        <p:tgtEl>
                                          <p:spTgt spid="153"/>
                                        </p:tgtEl>
                                        <p:attrNameLst>
                                          <p:attrName>ppt_x</p:attrName>
                                        </p:attrNameLst>
                                      </p:cBhvr>
                                      <p:tavLst>
                                        <p:tav tm="0">
                                          <p:val>
                                            <p:strVal val="#ppt_x"/>
                                          </p:val>
                                        </p:tav>
                                        <p:tav tm="100000">
                                          <p:val>
                                            <p:strVal val="#ppt_x"/>
                                          </p:val>
                                        </p:tav>
                                      </p:tavLst>
                                    </p:anim>
                                    <p:anim calcmode="lin" valueType="num">
                                      <p:cBhvr additive="base">
                                        <p:cTn id="8"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barn(inVertical)">
                                      <p:cBhvr>
                                        <p:cTn id="13" dur="500"/>
                                        <p:tgtEl>
                                          <p:spTgt spid="15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5"/>
                                        </p:tgtEl>
                                        <p:attrNameLst>
                                          <p:attrName>style.visibility</p:attrName>
                                        </p:attrNameLst>
                                      </p:cBhvr>
                                      <p:to>
                                        <p:strVal val="visible"/>
                                      </p:to>
                                    </p:set>
                                    <p:animEffect transition="in" filter="barn(inVertical)">
                                      <p:cBhvr>
                                        <p:cTn id="18" dur="500"/>
                                        <p:tgtEl>
                                          <p:spTgt spid="15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6"/>
                                        </p:tgtEl>
                                        <p:attrNameLst>
                                          <p:attrName>style.visibility</p:attrName>
                                        </p:attrNameLst>
                                      </p:cBhvr>
                                      <p:to>
                                        <p:strVal val="visible"/>
                                      </p:to>
                                    </p:set>
                                    <p:animEffect transition="in" filter="barn(inVertical)">
                                      <p:cBhvr>
                                        <p:cTn id="23"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54" grpId="0"/>
      <p:bldP spid="155" grpId="0"/>
      <p:bldP spid="1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Box 151"/>
          <p:cNvSpPr txBox="1"/>
          <p:nvPr/>
        </p:nvSpPr>
        <p:spPr>
          <a:xfrm>
            <a:off x="0" y="0"/>
            <a:ext cx="12192000" cy="1015663"/>
          </a:xfrm>
          <a:prstGeom prst="rect">
            <a:avLst/>
          </a:prstGeom>
          <a:noFill/>
        </p:spPr>
        <p:txBody>
          <a:bodyPr wrap="square" rtlCol="0">
            <a:spAutoFit/>
          </a:bodyPr>
          <a:lstStyle/>
          <a:p>
            <a:pPr algn="just"/>
            <a:r>
              <a:rPr lang="en-US" sz="3000" b="1" dirty="0">
                <a:solidFill>
                  <a:srgbClr val="002060"/>
                </a:solidFill>
                <a:latin typeface="Times New Roman" panose="02020603050405020304" pitchFamily="18" charset="0"/>
                <a:cs typeface="Times New Roman" panose="02020603050405020304" pitchFamily="18" charset="0"/>
              </a:rPr>
              <a:t>2</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Tìm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một</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thành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ngữ</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hoặc</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tục</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ngữ</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đã</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học</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trong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mỗi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chủ</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điểm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nêu</a:t>
            </a:r>
            <a:r>
              <a:rPr lang="en-US" sz="3000" b="1" dirty="0" smtClean="0">
                <a:solidFill>
                  <a:srgbClr val="002060"/>
                </a:solidFill>
                <a:latin typeface="Times New Roman" panose="02020603050405020304" pitchFamily="18" charset="0"/>
                <a:cs typeface="Times New Roman" panose="02020603050405020304" pitchFamily="18" charset="0"/>
              </a:rPr>
              <a:t> ở </a:t>
            </a:r>
            <a:r>
              <a:rPr lang="en-US" sz="3000" b="1" dirty="0" err="1" smtClean="0">
                <a:solidFill>
                  <a:srgbClr val="002060"/>
                </a:solidFill>
                <a:latin typeface="Times New Roman" panose="02020603050405020304" pitchFamily="18" charset="0"/>
                <a:cs typeface="Times New Roman" panose="02020603050405020304" pitchFamily="18" charset="0"/>
              </a:rPr>
              <a:t>bài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tập</a:t>
            </a:r>
            <a:r>
              <a:rPr lang="en-US" sz="3000" b="1" dirty="0" smtClean="0">
                <a:solidFill>
                  <a:srgbClr val="002060"/>
                </a:solidFill>
                <a:latin typeface="Times New Roman" panose="02020603050405020304" pitchFamily="18" charset="0"/>
                <a:cs typeface="Times New Roman" panose="02020603050405020304" pitchFamily="18" charset="0"/>
              </a:rPr>
              <a:t> 1:</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53" name="TextBox 152"/>
          <p:cNvSpPr txBox="1"/>
          <p:nvPr/>
        </p:nvSpPr>
        <p:spPr>
          <a:xfrm>
            <a:off x="0" y="1015663"/>
            <a:ext cx="12192000" cy="553998"/>
          </a:xfrm>
          <a:prstGeom prst="rect">
            <a:avLst/>
          </a:prstGeom>
          <a:noFill/>
        </p:spPr>
        <p:txBody>
          <a:bodyPr wrap="square" rtlCol="0">
            <a:spAutoFit/>
          </a:bodyPr>
          <a:lstStyle/>
          <a:p>
            <a:pPr algn="just"/>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Thành</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ngữ</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hoặc</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tục</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ngữ</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đã</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học</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theo</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chủ</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điểm</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Măng</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mọc</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thẳng</a:t>
            </a:r>
            <a:r>
              <a:rPr lang="en-US" sz="3000" dirty="0" smtClean="0">
                <a:solidFill>
                  <a:srgbClr val="FF6600"/>
                </a:solidFill>
                <a:latin typeface="Times New Roman" panose="02020603050405020304" pitchFamily="18" charset="0"/>
                <a:cs typeface="Times New Roman" panose="02020603050405020304" pitchFamily="18" charset="0"/>
              </a:rPr>
              <a:t>”.</a:t>
            </a:r>
            <a:endParaRPr lang="en-US" sz="3000" dirty="0">
              <a:solidFill>
                <a:srgbClr val="FF6600"/>
              </a:solidFill>
              <a:latin typeface="Times New Roman" panose="02020603050405020304" pitchFamily="18" charset="0"/>
              <a:cs typeface="Times New Roman" panose="02020603050405020304" pitchFamily="18" charset="0"/>
            </a:endParaRPr>
          </a:p>
        </p:txBody>
      </p:sp>
      <p:sp>
        <p:nvSpPr>
          <p:cNvPr id="154" name="TextBox 153"/>
          <p:cNvSpPr txBox="1"/>
          <p:nvPr/>
        </p:nvSpPr>
        <p:spPr>
          <a:xfrm>
            <a:off x="3277456" y="1877438"/>
            <a:ext cx="6143946" cy="707886"/>
          </a:xfrm>
          <a:prstGeom prst="rect">
            <a:avLst/>
          </a:prstGeom>
          <a:noFill/>
        </p:spPr>
        <p:txBody>
          <a:bodyPr wrap="square" rtlCol="0">
            <a:spAutoFit/>
          </a:bodyPr>
          <a:lstStyle/>
          <a:p>
            <a:pPr algn="just"/>
            <a:r>
              <a:rPr lang="en-US" sz="4000" dirty="0" smtClean="0">
                <a:solidFill>
                  <a:srgbClr val="FF00FF"/>
                </a:solidFill>
                <a:latin typeface="Times New Roman" panose="02020603050405020304" pitchFamily="18" charset="0"/>
                <a:cs typeface="Times New Roman" panose="02020603050405020304" pitchFamily="18" charset="0"/>
              </a:rPr>
              <a:t> + </a:t>
            </a:r>
            <a:r>
              <a:rPr lang="en-US" sz="4000" dirty="0" err="1" smtClean="0">
                <a:solidFill>
                  <a:srgbClr val="FF00FF"/>
                </a:solidFill>
                <a:latin typeface="Times New Roman" panose="02020603050405020304" pitchFamily="18" charset="0"/>
                <a:cs typeface="Times New Roman" panose="02020603050405020304" pitchFamily="18" charset="0"/>
              </a:rPr>
              <a:t>Giấy</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rách</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phải</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giữ</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lấy</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lề</a:t>
            </a:r>
            <a:r>
              <a:rPr lang="en-US" sz="4000" dirty="0" smtClean="0">
                <a:solidFill>
                  <a:srgbClr val="FF00FF"/>
                </a:solidFill>
                <a:latin typeface="Times New Roman" panose="02020603050405020304" pitchFamily="18" charset="0"/>
                <a:cs typeface="Times New Roman" panose="02020603050405020304" pitchFamily="18" charset="0"/>
              </a:rPr>
              <a:t>.</a:t>
            </a:r>
            <a:endParaRPr lang="en-US" sz="4000" dirty="0">
              <a:solidFill>
                <a:srgbClr val="FF00FF"/>
              </a:solidFill>
              <a:latin typeface="Times New Roman" panose="02020603050405020304" pitchFamily="18" charset="0"/>
              <a:cs typeface="Times New Roman" panose="02020603050405020304" pitchFamily="18" charset="0"/>
            </a:endParaRPr>
          </a:p>
        </p:txBody>
      </p:sp>
      <p:sp>
        <p:nvSpPr>
          <p:cNvPr id="155" name="TextBox 154"/>
          <p:cNvSpPr txBox="1"/>
          <p:nvPr/>
        </p:nvSpPr>
        <p:spPr>
          <a:xfrm>
            <a:off x="3400746" y="2884509"/>
            <a:ext cx="7202184" cy="707886"/>
          </a:xfrm>
          <a:prstGeom prst="rect">
            <a:avLst/>
          </a:prstGeom>
          <a:noFill/>
        </p:spPr>
        <p:txBody>
          <a:bodyPr wrap="square" rtlCol="0">
            <a:spAutoFit/>
          </a:bodyPr>
          <a:lstStyle/>
          <a:p>
            <a:pPr algn="just"/>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Cây</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ngay</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không</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sợ</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chết</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đứng</a:t>
            </a:r>
            <a:r>
              <a:rPr lang="en-US" sz="4000" dirty="0" smtClean="0">
                <a:solidFill>
                  <a:srgbClr val="FF00FF"/>
                </a:solidFill>
                <a:latin typeface="Times New Roman" panose="02020603050405020304" pitchFamily="18" charset="0"/>
                <a:cs typeface="Times New Roman" panose="02020603050405020304" pitchFamily="18" charset="0"/>
              </a:rPr>
              <a:t>.</a:t>
            </a:r>
            <a:endParaRPr lang="en-US" sz="4000" dirty="0">
              <a:solidFill>
                <a:srgbClr val="FF00FF"/>
              </a:solidFill>
              <a:latin typeface="Times New Roman" panose="02020603050405020304" pitchFamily="18" charset="0"/>
              <a:cs typeface="Times New Roman" panose="02020603050405020304" pitchFamily="18" charset="0"/>
            </a:endParaRPr>
          </a:p>
        </p:txBody>
      </p:sp>
      <p:sp>
        <p:nvSpPr>
          <p:cNvPr id="156" name="TextBox 155"/>
          <p:cNvSpPr txBox="1"/>
          <p:nvPr/>
        </p:nvSpPr>
        <p:spPr>
          <a:xfrm>
            <a:off x="3400746" y="3797430"/>
            <a:ext cx="7233007" cy="707886"/>
          </a:xfrm>
          <a:prstGeom prst="rect">
            <a:avLst/>
          </a:prstGeom>
          <a:noFill/>
        </p:spPr>
        <p:txBody>
          <a:bodyPr wrap="square" rtlCol="0">
            <a:spAutoFit/>
          </a:bodyPr>
          <a:lstStyle/>
          <a:p>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Thẳng</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như</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ruột</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ngựa</a:t>
            </a:r>
            <a:r>
              <a:rPr lang="en-US" sz="4000" dirty="0" smtClean="0">
                <a:solidFill>
                  <a:srgbClr val="FF00FF"/>
                </a:solidFill>
                <a:latin typeface="Times New Roman" panose="02020603050405020304" pitchFamily="18" charset="0"/>
                <a:cs typeface="Times New Roman" panose="02020603050405020304" pitchFamily="18" charset="0"/>
              </a:rPr>
              <a:t>.</a:t>
            </a:r>
            <a:endParaRPr lang="en-US" sz="4000" dirty="0">
              <a:solidFill>
                <a:srgbClr val="FF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400746" y="4766509"/>
            <a:ext cx="7233007" cy="707886"/>
          </a:xfrm>
          <a:prstGeom prst="rect">
            <a:avLst/>
          </a:prstGeom>
          <a:noFill/>
        </p:spPr>
        <p:txBody>
          <a:bodyPr wrap="square" rtlCol="0">
            <a:spAutoFit/>
          </a:bodyPr>
          <a:lstStyle/>
          <a:p>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Thuốc</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đắng</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dã</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tật</a:t>
            </a:r>
            <a:r>
              <a:rPr lang="en-US" sz="4000" dirty="0" smtClean="0">
                <a:solidFill>
                  <a:srgbClr val="FF00FF"/>
                </a:solidFill>
                <a:latin typeface="Times New Roman" panose="02020603050405020304" pitchFamily="18" charset="0"/>
                <a:cs typeface="Times New Roman" panose="02020603050405020304" pitchFamily="18" charset="0"/>
              </a:rPr>
              <a:t>.</a:t>
            </a:r>
            <a:endParaRPr lang="en-US" sz="4000" dirty="0">
              <a:solidFill>
                <a:srgbClr val="FF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99350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500" fill="hold"/>
                                        <p:tgtEl>
                                          <p:spTgt spid="153"/>
                                        </p:tgtEl>
                                        <p:attrNameLst>
                                          <p:attrName>ppt_x</p:attrName>
                                        </p:attrNameLst>
                                      </p:cBhvr>
                                      <p:tavLst>
                                        <p:tav tm="0">
                                          <p:val>
                                            <p:strVal val="#ppt_x"/>
                                          </p:val>
                                        </p:tav>
                                        <p:tav tm="100000">
                                          <p:val>
                                            <p:strVal val="#ppt_x"/>
                                          </p:val>
                                        </p:tav>
                                      </p:tavLst>
                                    </p:anim>
                                    <p:anim calcmode="lin" valueType="num">
                                      <p:cBhvr additive="base">
                                        <p:cTn id="8"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barn(inVertical)">
                                      <p:cBhvr>
                                        <p:cTn id="13" dur="500"/>
                                        <p:tgtEl>
                                          <p:spTgt spid="15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5"/>
                                        </p:tgtEl>
                                        <p:attrNameLst>
                                          <p:attrName>style.visibility</p:attrName>
                                        </p:attrNameLst>
                                      </p:cBhvr>
                                      <p:to>
                                        <p:strVal val="visible"/>
                                      </p:to>
                                    </p:set>
                                    <p:animEffect transition="in" filter="barn(inVertical)">
                                      <p:cBhvr>
                                        <p:cTn id="18" dur="500"/>
                                        <p:tgtEl>
                                          <p:spTgt spid="15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6"/>
                                        </p:tgtEl>
                                        <p:attrNameLst>
                                          <p:attrName>style.visibility</p:attrName>
                                        </p:attrNameLst>
                                      </p:cBhvr>
                                      <p:to>
                                        <p:strVal val="visible"/>
                                      </p:to>
                                    </p:set>
                                    <p:animEffect transition="in" filter="barn(inVertical)">
                                      <p:cBhvr>
                                        <p:cTn id="23" dur="500"/>
                                        <p:tgtEl>
                                          <p:spTgt spid="15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54" grpId="0"/>
      <p:bldP spid="155" grpId="0"/>
      <p:bldP spid="15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Box 151"/>
          <p:cNvSpPr txBox="1"/>
          <p:nvPr/>
        </p:nvSpPr>
        <p:spPr>
          <a:xfrm>
            <a:off x="0" y="0"/>
            <a:ext cx="12192000" cy="1015663"/>
          </a:xfrm>
          <a:prstGeom prst="rect">
            <a:avLst/>
          </a:prstGeom>
          <a:noFill/>
        </p:spPr>
        <p:txBody>
          <a:bodyPr wrap="square" rtlCol="0">
            <a:spAutoFit/>
          </a:bodyPr>
          <a:lstStyle/>
          <a:p>
            <a:pPr algn="just"/>
            <a:r>
              <a:rPr lang="en-US" sz="3000" b="1" dirty="0">
                <a:solidFill>
                  <a:srgbClr val="002060"/>
                </a:solidFill>
                <a:latin typeface="Times New Roman" panose="02020603050405020304" pitchFamily="18" charset="0"/>
                <a:cs typeface="Times New Roman" panose="02020603050405020304" pitchFamily="18" charset="0"/>
              </a:rPr>
              <a:t>2</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Tìm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một</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thành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ngữ</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hoặc</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tục</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ngữ</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đã</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học</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trong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mỗi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chủ</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điểm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nêu</a:t>
            </a:r>
            <a:r>
              <a:rPr lang="en-US" sz="3000" b="1" dirty="0" smtClean="0">
                <a:solidFill>
                  <a:srgbClr val="002060"/>
                </a:solidFill>
                <a:latin typeface="Times New Roman" panose="02020603050405020304" pitchFamily="18" charset="0"/>
                <a:cs typeface="Times New Roman" panose="02020603050405020304" pitchFamily="18" charset="0"/>
              </a:rPr>
              <a:t> ở </a:t>
            </a:r>
            <a:r>
              <a:rPr lang="en-US" sz="3000" b="1" dirty="0" err="1" smtClean="0">
                <a:solidFill>
                  <a:srgbClr val="002060"/>
                </a:solidFill>
                <a:latin typeface="Times New Roman" panose="02020603050405020304" pitchFamily="18" charset="0"/>
                <a:cs typeface="Times New Roman" panose="02020603050405020304" pitchFamily="18" charset="0"/>
              </a:rPr>
              <a:t>bài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tập</a:t>
            </a:r>
            <a:r>
              <a:rPr lang="en-US" sz="3000" b="1" dirty="0" smtClean="0">
                <a:solidFill>
                  <a:srgbClr val="002060"/>
                </a:solidFill>
                <a:latin typeface="Times New Roman" panose="02020603050405020304" pitchFamily="18" charset="0"/>
                <a:cs typeface="Times New Roman" panose="02020603050405020304" pitchFamily="18" charset="0"/>
              </a:rPr>
              <a:t> 1:</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53" name="TextBox 152"/>
          <p:cNvSpPr txBox="1"/>
          <p:nvPr/>
        </p:nvSpPr>
        <p:spPr>
          <a:xfrm>
            <a:off x="0" y="1015663"/>
            <a:ext cx="12192000" cy="553998"/>
          </a:xfrm>
          <a:prstGeom prst="rect">
            <a:avLst/>
          </a:prstGeom>
          <a:noFill/>
        </p:spPr>
        <p:txBody>
          <a:bodyPr wrap="square" rtlCol="0">
            <a:spAutoFit/>
          </a:bodyPr>
          <a:lstStyle/>
          <a:p>
            <a:pPr algn="just"/>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Thành</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ngữ</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hoặc</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tục</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ngữ</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đã</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học</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theo</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chủ</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điểm</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Trên</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đôi</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cánh</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ước</a:t>
            </a:r>
            <a:r>
              <a:rPr lang="en-US" sz="3000" dirty="0" smtClean="0">
                <a:solidFill>
                  <a:srgbClr val="FF6600"/>
                </a:solidFill>
                <a:latin typeface="Times New Roman" panose="02020603050405020304" pitchFamily="18" charset="0"/>
                <a:cs typeface="Times New Roman" panose="02020603050405020304" pitchFamily="18" charset="0"/>
              </a:rPr>
              <a:t> </a:t>
            </a:r>
            <a:r>
              <a:rPr lang="en-US" sz="3000" dirty="0" err="1" smtClean="0">
                <a:solidFill>
                  <a:srgbClr val="FF6600"/>
                </a:solidFill>
                <a:latin typeface="Times New Roman" panose="02020603050405020304" pitchFamily="18" charset="0"/>
                <a:cs typeface="Times New Roman" panose="02020603050405020304" pitchFamily="18" charset="0"/>
              </a:rPr>
              <a:t>mơ</a:t>
            </a:r>
            <a:r>
              <a:rPr lang="en-US" sz="3000" dirty="0" smtClean="0">
                <a:solidFill>
                  <a:srgbClr val="FF6600"/>
                </a:solidFill>
                <a:latin typeface="Times New Roman" panose="02020603050405020304" pitchFamily="18" charset="0"/>
                <a:cs typeface="Times New Roman" panose="02020603050405020304" pitchFamily="18" charset="0"/>
              </a:rPr>
              <a:t>”.</a:t>
            </a:r>
            <a:endParaRPr lang="en-US" sz="3000" dirty="0">
              <a:solidFill>
                <a:srgbClr val="FF6600"/>
              </a:solidFill>
              <a:latin typeface="Times New Roman" panose="02020603050405020304" pitchFamily="18" charset="0"/>
              <a:cs typeface="Times New Roman" panose="02020603050405020304" pitchFamily="18" charset="0"/>
            </a:endParaRPr>
          </a:p>
        </p:txBody>
      </p:sp>
      <p:sp>
        <p:nvSpPr>
          <p:cNvPr id="154" name="TextBox 153"/>
          <p:cNvSpPr txBox="1"/>
          <p:nvPr/>
        </p:nvSpPr>
        <p:spPr>
          <a:xfrm>
            <a:off x="3277456" y="1877438"/>
            <a:ext cx="6143946" cy="707886"/>
          </a:xfrm>
          <a:prstGeom prst="rect">
            <a:avLst/>
          </a:prstGeom>
          <a:noFill/>
        </p:spPr>
        <p:txBody>
          <a:bodyPr wrap="square" rtlCol="0">
            <a:spAutoFit/>
          </a:bodyPr>
          <a:lstStyle/>
          <a:p>
            <a:pPr algn="just"/>
            <a:r>
              <a:rPr lang="en-US" sz="4000" dirty="0" smtClean="0">
                <a:solidFill>
                  <a:srgbClr val="FF00FF"/>
                </a:solidFill>
                <a:latin typeface="Times New Roman" panose="02020603050405020304" pitchFamily="18" charset="0"/>
                <a:cs typeface="Times New Roman" panose="02020603050405020304" pitchFamily="18" charset="0"/>
              </a:rPr>
              <a:t> + </a:t>
            </a:r>
            <a:r>
              <a:rPr lang="en-US" sz="4000" dirty="0" err="1" smtClean="0">
                <a:solidFill>
                  <a:srgbClr val="FF00FF"/>
                </a:solidFill>
                <a:latin typeface="Times New Roman" panose="02020603050405020304" pitchFamily="18" charset="0"/>
                <a:cs typeface="Times New Roman" panose="02020603050405020304" pitchFamily="18" charset="0"/>
              </a:rPr>
              <a:t>Ước</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của</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trái</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mùa</a:t>
            </a:r>
            <a:r>
              <a:rPr lang="en-US" sz="4000" dirty="0" smtClean="0">
                <a:solidFill>
                  <a:srgbClr val="FF00FF"/>
                </a:solidFill>
                <a:latin typeface="Times New Roman" panose="02020603050405020304" pitchFamily="18" charset="0"/>
                <a:cs typeface="Times New Roman" panose="02020603050405020304" pitchFamily="18" charset="0"/>
              </a:rPr>
              <a:t>.</a:t>
            </a:r>
            <a:endParaRPr lang="en-US" sz="4000" dirty="0">
              <a:solidFill>
                <a:srgbClr val="FF00FF"/>
              </a:solidFill>
              <a:latin typeface="Times New Roman" panose="02020603050405020304" pitchFamily="18" charset="0"/>
              <a:cs typeface="Times New Roman" panose="02020603050405020304" pitchFamily="18" charset="0"/>
            </a:endParaRPr>
          </a:p>
        </p:txBody>
      </p:sp>
      <p:sp>
        <p:nvSpPr>
          <p:cNvPr id="155" name="TextBox 154"/>
          <p:cNvSpPr txBox="1"/>
          <p:nvPr/>
        </p:nvSpPr>
        <p:spPr>
          <a:xfrm>
            <a:off x="3400746" y="2884509"/>
            <a:ext cx="7202184" cy="707886"/>
          </a:xfrm>
          <a:prstGeom prst="rect">
            <a:avLst/>
          </a:prstGeom>
          <a:noFill/>
        </p:spPr>
        <p:txBody>
          <a:bodyPr wrap="square" rtlCol="0">
            <a:spAutoFit/>
          </a:bodyPr>
          <a:lstStyle/>
          <a:p>
            <a:pPr algn="just"/>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Cầu</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được</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ước</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thấy</a:t>
            </a:r>
            <a:r>
              <a:rPr lang="en-US" sz="4000" dirty="0" smtClean="0">
                <a:solidFill>
                  <a:srgbClr val="FF00FF"/>
                </a:solidFill>
                <a:latin typeface="Times New Roman" panose="02020603050405020304" pitchFamily="18" charset="0"/>
                <a:cs typeface="Times New Roman" panose="02020603050405020304" pitchFamily="18" charset="0"/>
              </a:rPr>
              <a:t>.</a:t>
            </a:r>
            <a:endParaRPr lang="en-US" sz="4000" dirty="0">
              <a:solidFill>
                <a:srgbClr val="FF00FF"/>
              </a:solidFill>
              <a:latin typeface="Times New Roman" panose="02020603050405020304" pitchFamily="18" charset="0"/>
              <a:cs typeface="Times New Roman" panose="02020603050405020304" pitchFamily="18" charset="0"/>
            </a:endParaRPr>
          </a:p>
        </p:txBody>
      </p:sp>
      <p:sp>
        <p:nvSpPr>
          <p:cNvPr id="156" name="TextBox 155"/>
          <p:cNvSpPr txBox="1"/>
          <p:nvPr/>
        </p:nvSpPr>
        <p:spPr>
          <a:xfrm>
            <a:off x="3400746" y="3797430"/>
            <a:ext cx="7233007" cy="707886"/>
          </a:xfrm>
          <a:prstGeom prst="rect">
            <a:avLst/>
          </a:prstGeom>
          <a:noFill/>
        </p:spPr>
        <p:txBody>
          <a:bodyPr wrap="square" rtlCol="0">
            <a:spAutoFit/>
          </a:bodyPr>
          <a:lstStyle/>
          <a:p>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Ước</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sao</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được</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vậy</a:t>
            </a:r>
            <a:r>
              <a:rPr lang="en-US" sz="4000" dirty="0" smtClean="0">
                <a:solidFill>
                  <a:srgbClr val="FF00FF"/>
                </a:solidFill>
                <a:latin typeface="Times New Roman" panose="02020603050405020304" pitchFamily="18" charset="0"/>
                <a:cs typeface="Times New Roman" panose="02020603050405020304" pitchFamily="18" charset="0"/>
              </a:rPr>
              <a:t>.</a:t>
            </a:r>
            <a:endParaRPr lang="en-US" sz="4000" dirty="0">
              <a:solidFill>
                <a:srgbClr val="FF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400746" y="4766509"/>
            <a:ext cx="7233007" cy="707886"/>
          </a:xfrm>
          <a:prstGeom prst="rect">
            <a:avLst/>
          </a:prstGeom>
          <a:noFill/>
        </p:spPr>
        <p:txBody>
          <a:bodyPr wrap="square" rtlCol="0">
            <a:spAutoFit/>
          </a:bodyPr>
          <a:lstStyle/>
          <a:p>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Đứng</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núi</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này</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trông</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núi</a:t>
            </a:r>
            <a:r>
              <a:rPr lang="en-US" sz="4000" dirty="0" smtClean="0">
                <a:solidFill>
                  <a:srgbClr val="FF00FF"/>
                </a:solidFill>
                <a:latin typeface="Times New Roman" panose="02020603050405020304" pitchFamily="18" charset="0"/>
                <a:cs typeface="Times New Roman" panose="02020603050405020304" pitchFamily="18" charset="0"/>
              </a:rPr>
              <a:t> </a:t>
            </a:r>
            <a:r>
              <a:rPr lang="en-US" sz="4000" dirty="0" err="1" smtClean="0">
                <a:solidFill>
                  <a:srgbClr val="FF00FF"/>
                </a:solidFill>
                <a:latin typeface="Times New Roman" panose="02020603050405020304" pitchFamily="18" charset="0"/>
                <a:cs typeface="Times New Roman" panose="02020603050405020304" pitchFamily="18" charset="0"/>
              </a:rPr>
              <a:t>nọ</a:t>
            </a:r>
            <a:r>
              <a:rPr lang="en-US" sz="4000" dirty="0" smtClean="0">
                <a:solidFill>
                  <a:srgbClr val="FF00FF"/>
                </a:solidFill>
                <a:latin typeface="Times New Roman" panose="02020603050405020304" pitchFamily="18" charset="0"/>
                <a:cs typeface="Times New Roman" panose="02020603050405020304" pitchFamily="18" charset="0"/>
              </a:rPr>
              <a:t>.</a:t>
            </a:r>
            <a:endParaRPr lang="en-US" sz="4000" dirty="0">
              <a:solidFill>
                <a:srgbClr val="FF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771875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500" fill="hold"/>
                                        <p:tgtEl>
                                          <p:spTgt spid="153"/>
                                        </p:tgtEl>
                                        <p:attrNameLst>
                                          <p:attrName>ppt_x</p:attrName>
                                        </p:attrNameLst>
                                      </p:cBhvr>
                                      <p:tavLst>
                                        <p:tav tm="0">
                                          <p:val>
                                            <p:strVal val="#ppt_x"/>
                                          </p:val>
                                        </p:tav>
                                        <p:tav tm="100000">
                                          <p:val>
                                            <p:strVal val="#ppt_x"/>
                                          </p:val>
                                        </p:tav>
                                      </p:tavLst>
                                    </p:anim>
                                    <p:anim calcmode="lin" valueType="num">
                                      <p:cBhvr additive="base">
                                        <p:cTn id="8"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barn(inVertical)">
                                      <p:cBhvr>
                                        <p:cTn id="13" dur="500"/>
                                        <p:tgtEl>
                                          <p:spTgt spid="15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5"/>
                                        </p:tgtEl>
                                        <p:attrNameLst>
                                          <p:attrName>style.visibility</p:attrName>
                                        </p:attrNameLst>
                                      </p:cBhvr>
                                      <p:to>
                                        <p:strVal val="visible"/>
                                      </p:to>
                                    </p:set>
                                    <p:animEffect transition="in" filter="barn(inVertical)">
                                      <p:cBhvr>
                                        <p:cTn id="18" dur="500"/>
                                        <p:tgtEl>
                                          <p:spTgt spid="15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6"/>
                                        </p:tgtEl>
                                        <p:attrNameLst>
                                          <p:attrName>style.visibility</p:attrName>
                                        </p:attrNameLst>
                                      </p:cBhvr>
                                      <p:to>
                                        <p:strVal val="visible"/>
                                      </p:to>
                                    </p:set>
                                    <p:animEffect transition="in" filter="barn(inVertical)">
                                      <p:cBhvr>
                                        <p:cTn id="23" dur="500"/>
                                        <p:tgtEl>
                                          <p:spTgt spid="15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54" grpId="0"/>
      <p:bldP spid="155" grpId="0"/>
      <p:bldP spid="15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846</TotalTime>
  <Words>2690</Words>
  <Application>Microsoft Office PowerPoint</Application>
  <PresentationFormat>Widescreen</PresentationFormat>
  <Paragraphs>327</Paragraphs>
  <Slides>29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等线</vt:lpstr>
      <vt:lpstr>微软雅黑</vt:lpstr>
      <vt:lpstr>Arial</vt:lpstr>
      <vt:lpstr>Tahoma</vt:lpstr>
      <vt:lpstr>Tempus Sans ITC</vt:lpstr>
      <vt:lpstr>Times New Roman</vt:lpstr>
      <vt:lpstr>Wingdings</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RePack by Diakov</cp:lastModifiedBy>
  <cp:revision>97</cp:revision>
  <dcterms:created xsi:type="dcterms:W3CDTF">2017-08-18T03:02:00Z</dcterms:created>
  <dcterms:modified xsi:type="dcterms:W3CDTF">2021-10-29T13:41:39Z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